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5" r:id="rId2"/>
    <p:sldId id="425" r:id="rId3"/>
    <p:sldId id="395" r:id="rId4"/>
    <p:sldId id="390" r:id="rId5"/>
    <p:sldId id="388" r:id="rId6"/>
    <p:sldId id="419" r:id="rId7"/>
    <p:sldId id="420" r:id="rId8"/>
    <p:sldId id="385" r:id="rId9"/>
    <p:sldId id="381" r:id="rId10"/>
    <p:sldId id="421" r:id="rId11"/>
    <p:sldId id="423" r:id="rId12"/>
    <p:sldId id="372" r:id="rId13"/>
    <p:sldId id="424" r:id="rId14"/>
    <p:sldId id="422" r:id="rId15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EB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37" autoAdjust="0"/>
  </p:normalViewPr>
  <p:slideViewPr>
    <p:cSldViewPr snapToGrid="0" snapToObjects="1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D15F9-DD40-BE4B-BE73-B8757167A4AE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0DE7A-A6CB-BA46-8724-D6A8D48EC09D}">
      <dgm:prSet phldrT="[Text]" custT="1"/>
      <dgm:spPr/>
      <dgm:t>
        <a:bodyPr/>
        <a:lstStyle/>
        <a:p>
          <a:endParaRPr lang="en-US" sz="1800" b="1" dirty="0">
            <a:solidFill>
              <a:srgbClr val="800000"/>
            </a:solidFill>
          </a:endParaRPr>
        </a:p>
        <a:p>
          <a:r>
            <a:rPr lang="en-US" sz="1800" b="1" dirty="0">
              <a:solidFill>
                <a:srgbClr val="800000"/>
              </a:solidFill>
            </a:rPr>
            <a:t>Disillusionment</a:t>
          </a:r>
        </a:p>
        <a:p>
          <a:r>
            <a:rPr lang="en-AU" sz="1400" b="0" i="1" dirty="0">
              <a:solidFill>
                <a:srgbClr val="3366FF"/>
              </a:solidFill>
              <a:latin typeface="+mn-lt"/>
              <a:ea typeface="+mn-ea"/>
              <a:cs typeface="+mn-cs"/>
            </a:rPr>
            <a:t>I go to work at 6 and I get home at 6 and tow a trailer full of tools and build massive houses and there was something missing</a:t>
          </a:r>
          <a:endParaRPr lang="en-US" sz="1400" b="1" dirty="0">
            <a:solidFill>
              <a:srgbClr val="800000"/>
            </a:solidFill>
          </a:endParaRPr>
        </a:p>
        <a:p>
          <a:endParaRPr lang="en-US" sz="800" b="1" dirty="0">
            <a:solidFill>
              <a:srgbClr val="800000"/>
            </a:solidFill>
          </a:endParaRPr>
        </a:p>
      </dgm:t>
    </dgm:pt>
    <dgm:pt modelId="{BD70503F-EBAF-CC40-BF55-06533F5708FC}" type="parTrans" cxnId="{D5559048-C85B-3D42-877C-C8CB6A87BCB0}">
      <dgm:prSet/>
      <dgm:spPr/>
      <dgm:t>
        <a:bodyPr/>
        <a:lstStyle/>
        <a:p>
          <a:endParaRPr lang="en-US"/>
        </a:p>
      </dgm:t>
    </dgm:pt>
    <dgm:pt modelId="{300852CA-28A6-064B-B0B1-A558E0E3E86C}" type="sibTrans" cxnId="{D5559048-C85B-3D42-877C-C8CB6A87BCB0}">
      <dgm:prSet/>
      <dgm:spPr/>
      <dgm:t>
        <a:bodyPr/>
        <a:lstStyle/>
        <a:p>
          <a:endParaRPr lang="en-US"/>
        </a:p>
      </dgm:t>
    </dgm:pt>
    <dgm:pt modelId="{965CFCDA-D795-AA43-A43D-FD1FBDBDB593}">
      <dgm:prSet phldrT="[Text]" custT="1"/>
      <dgm:spPr/>
      <dgm:t>
        <a:bodyPr/>
        <a:lstStyle/>
        <a:p>
          <a:r>
            <a:rPr lang="en-US" sz="1800" b="1" dirty="0">
              <a:solidFill>
                <a:srgbClr val="800000"/>
              </a:solidFill>
            </a:rPr>
            <a:t>Family </a:t>
          </a:r>
        </a:p>
        <a:p>
          <a:r>
            <a:rPr lang="en-AU" sz="1400" i="1" dirty="0">
              <a:solidFill>
                <a:srgbClr val="3366FF"/>
              </a:solidFill>
              <a:latin typeface="+mn-lt"/>
              <a:ea typeface="+mn-ea"/>
              <a:cs typeface="+mn-cs"/>
            </a:rPr>
            <a:t>You only see your kids grow up once; you don't get a second dig at that kind of thing; you can't go back and try again later. </a:t>
          </a:r>
          <a:endParaRPr lang="en-US" sz="1400" b="1" dirty="0">
            <a:solidFill>
              <a:srgbClr val="800000"/>
            </a:solidFill>
          </a:endParaRPr>
        </a:p>
      </dgm:t>
    </dgm:pt>
    <dgm:pt modelId="{98FE70E3-CE7F-954D-8D41-5C08BCCDA863}" type="parTrans" cxnId="{46838D60-D9EE-2D46-B92A-7BB83778E6DC}">
      <dgm:prSet/>
      <dgm:spPr/>
      <dgm:t>
        <a:bodyPr/>
        <a:lstStyle/>
        <a:p>
          <a:endParaRPr lang="en-US"/>
        </a:p>
      </dgm:t>
    </dgm:pt>
    <dgm:pt modelId="{78EA1957-15BB-A748-ACDF-F31F80EC4CA0}" type="sibTrans" cxnId="{46838D60-D9EE-2D46-B92A-7BB83778E6DC}">
      <dgm:prSet/>
      <dgm:spPr/>
      <dgm:t>
        <a:bodyPr/>
        <a:lstStyle/>
        <a:p>
          <a:endParaRPr lang="en-US"/>
        </a:p>
      </dgm:t>
    </dgm:pt>
    <dgm:pt modelId="{5C8F5D82-0209-5840-BB8C-E193F89B5F75}">
      <dgm:prSet phldrT="[Text]" custT="1"/>
      <dgm:spPr/>
      <dgm:t>
        <a:bodyPr/>
        <a:lstStyle/>
        <a:p>
          <a:r>
            <a:rPr lang="en-US" sz="1800" b="1" dirty="0">
              <a:solidFill>
                <a:srgbClr val="800000"/>
              </a:solidFill>
            </a:rPr>
            <a:t>Envision</a:t>
          </a:r>
        </a:p>
        <a:p>
          <a:r>
            <a:rPr lang="en-AU" sz="1400" dirty="0">
              <a:solidFill>
                <a:schemeClr val="dk1"/>
              </a:solidFill>
              <a:latin typeface="+mn-lt"/>
              <a:ea typeface="+mn-ea"/>
              <a:cs typeface="+mn-cs"/>
            </a:rPr>
            <a:t>Could be a teacher: 12/16 Certificate IV Workplace Training</a:t>
          </a:r>
          <a:r>
            <a:rPr lang="en-AU" sz="14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&amp;</a:t>
          </a:r>
          <a:r>
            <a:rPr lang="en-AU" sz="1400" dirty="0">
              <a:solidFill>
                <a:schemeClr val="dk1"/>
              </a:solidFill>
              <a:latin typeface="+mn-lt"/>
              <a:ea typeface="+mn-ea"/>
              <a:cs typeface="+mn-cs"/>
            </a:rPr>
            <a:t> Assessment</a:t>
          </a:r>
          <a:endParaRPr lang="en-US" sz="1400" b="1" dirty="0">
            <a:solidFill>
              <a:srgbClr val="800000"/>
            </a:solidFill>
          </a:endParaRPr>
        </a:p>
      </dgm:t>
    </dgm:pt>
    <dgm:pt modelId="{8F5F364E-373B-7949-9458-E43D3A016311}" type="parTrans" cxnId="{2DB7666E-609A-AC46-9505-9F73E0B6BC7B}">
      <dgm:prSet/>
      <dgm:spPr/>
      <dgm:t>
        <a:bodyPr/>
        <a:lstStyle/>
        <a:p>
          <a:endParaRPr lang="en-US"/>
        </a:p>
      </dgm:t>
    </dgm:pt>
    <dgm:pt modelId="{83C3E046-91F5-AE44-ACE0-61C6AFA9890B}" type="sibTrans" cxnId="{2DB7666E-609A-AC46-9505-9F73E0B6BC7B}">
      <dgm:prSet/>
      <dgm:spPr/>
      <dgm:t>
        <a:bodyPr/>
        <a:lstStyle/>
        <a:p>
          <a:endParaRPr lang="en-US"/>
        </a:p>
      </dgm:t>
    </dgm:pt>
    <dgm:pt modelId="{AC034747-38D2-0742-9939-B7B951130173}">
      <dgm:prSet phldrT="[Text]" custT="1"/>
      <dgm:spPr/>
      <dgm:t>
        <a:bodyPr/>
        <a:lstStyle/>
        <a:p>
          <a:r>
            <a:rPr lang="en-US" sz="1800" b="1" dirty="0">
              <a:solidFill>
                <a:srgbClr val="800000"/>
              </a:solidFill>
            </a:rPr>
            <a:t>Age crisis</a:t>
          </a:r>
        </a:p>
        <a:p>
          <a:r>
            <a:rPr lang="en-AU" sz="1400" i="1" dirty="0">
              <a:solidFill>
                <a:srgbClr val="3366FF"/>
              </a:solidFill>
              <a:latin typeface="+mn-lt"/>
              <a:ea typeface="+mn-ea"/>
              <a:cs typeface="+mn-cs"/>
            </a:rPr>
            <a:t>I set myself a goal. I knew I had to do it. I knew if I didn't do it by the time I was 40, I would have missed the boat. </a:t>
          </a:r>
          <a:endParaRPr lang="en-US" sz="1400" b="1" dirty="0">
            <a:solidFill>
              <a:srgbClr val="800000"/>
            </a:solidFill>
          </a:endParaRPr>
        </a:p>
        <a:p>
          <a:endParaRPr lang="en-US" sz="900" b="1" dirty="0">
            <a:solidFill>
              <a:srgbClr val="800000"/>
            </a:solidFill>
          </a:endParaRPr>
        </a:p>
      </dgm:t>
    </dgm:pt>
    <dgm:pt modelId="{D5F20F0F-6D49-124C-86BE-61BEEFD9505B}" type="parTrans" cxnId="{A3600AFE-D29F-8C44-8DFC-970A264F51C9}">
      <dgm:prSet/>
      <dgm:spPr/>
      <dgm:t>
        <a:bodyPr/>
        <a:lstStyle/>
        <a:p>
          <a:endParaRPr lang="en-US"/>
        </a:p>
      </dgm:t>
    </dgm:pt>
    <dgm:pt modelId="{6DBA9BD1-B493-B148-9756-96D53AF1D09A}" type="sibTrans" cxnId="{A3600AFE-D29F-8C44-8DFC-970A264F51C9}">
      <dgm:prSet/>
      <dgm:spPr/>
      <dgm:t>
        <a:bodyPr/>
        <a:lstStyle/>
        <a:p>
          <a:endParaRPr lang="en-US"/>
        </a:p>
      </dgm:t>
    </dgm:pt>
    <dgm:pt modelId="{A430B04C-C45F-F54B-9186-8CB40234C1B9}">
      <dgm:prSet phldrT="[Text]" custT="1"/>
      <dgm:spPr/>
      <dgm:t>
        <a:bodyPr/>
        <a:lstStyle/>
        <a:p>
          <a:r>
            <a:rPr lang="en-US" sz="1800" b="1" dirty="0">
              <a:solidFill>
                <a:srgbClr val="800000"/>
              </a:solidFill>
            </a:rPr>
            <a:t>Chance encounters</a:t>
          </a:r>
        </a:p>
        <a:p>
          <a:r>
            <a:rPr lang="en-AU" sz="1400" dirty="0">
              <a:solidFill>
                <a:srgbClr val="3366FF"/>
              </a:solidFill>
            </a:rPr>
            <a:t>“</a:t>
          </a:r>
          <a:r>
            <a:rPr lang="en-AU" sz="1400" i="1" dirty="0">
              <a:solidFill>
                <a:srgbClr val="3366FF"/>
              </a:solidFill>
            </a:rPr>
            <a:t>You know mate you should be a teacher”</a:t>
          </a:r>
          <a:endParaRPr lang="en-US" sz="1400" b="1" dirty="0">
            <a:solidFill>
              <a:srgbClr val="800000"/>
            </a:solidFill>
          </a:endParaRPr>
        </a:p>
        <a:p>
          <a:endParaRPr lang="en-US" sz="1300" b="1" dirty="0">
            <a:solidFill>
              <a:srgbClr val="800000"/>
            </a:solidFill>
          </a:endParaRPr>
        </a:p>
      </dgm:t>
    </dgm:pt>
    <dgm:pt modelId="{CEB172DC-597B-7B4F-94ED-266BB85DAFED}" type="parTrans" cxnId="{BF853E94-DC3B-354A-8FD8-13784E15EEA4}">
      <dgm:prSet/>
      <dgm:spPr/>
      <dgm:t>
        <a:bodyPr/>
        <a:lstStyle/>
        <a:p>
          <a:endParaRPr lang="en-US"/>
        </a:p>
      </dgm:t>
    </dgm:pt>
    <dgm:pt modelId="{81E0DB02-A137-2645-ABF1-AA285622A8A3}" type="sibTrans" cxnId="{BF853E94-DC3B-354A-8FD8-13784E15EEA4}">
      <dgm:prSet/>
      <dgm:spPr/>
      <dgm:t>
        <a:bodyPr/>
        <a:lstStyle/>
        <a:p>
          <a:endParaRPr lang="en-US"/>
        </a:p>
      </dgm:t>
    </dgm:pt>
    <dgm:pt modelId="{53793EDE-96FB-2548-901B-31D6643D7815}" type="pres">
      <dgm:prSet presAssocID="{A54D15F9-DD40-BE4B-BE73-B8757167A4AE}" presName="cycle" presStyleCnt="0">
        <dgm:presLayoutVars>
          <dgm:dir/>
          <dgm:resizeHandles val="exact"/>
        </dgm:presLayoutVars>
      </dgm:prSet>
      <dgm:spPr/>
    </dgm:pt>
    <dgm:pt modelId="{526B48F4-DEEA-5044-A354-D6A20ACC3F1E}" type="pres">
      <dgm:prSet presAssocID="{EE40DE7A-A6CB-BA46-8724-D6A8D48EC09D}" presName="node" presStyleLbl="node1" presStyleIdx="0" presStyleCnt="5" custScaleX="160761" custScaleY="114761" custRadScaleRad="100161" custRadScaleInc="5231">
        <dgm:presLayoutVars>
          <dgm:bulletEnabled val="1"/>
        </dgm:presLayoutVars>
      </dgm:prSet>
      <dgm:spPr/>
    </dgm:pt>
    <dgm:pt modelId="{F1AB0059-E5CE-2C42-A1DF-7A67862FF78F}" type="pres">
      <dgm:prSet presAssocID="{EE40DE7A-A6CB-BA46-8724-D6A8D48EC09D}" presName="spNode" presStyleCnt="0"/>
      <dgm:spPr/>
    </dgm:pt>
    <dgm:pt modelId="{6AD05F9F-05A7-E945-B447-5E07B202C06D}" type="pres">
      <dgm:prSet presAssocID="{300852CA-28A6-064B-B0B1-A558E0E3E86C}" presName="sibTrans" presStyleLbl="sibTrans1D1" presStyleIdx="0" presStyleCnt="5"/>
      <dgm:spPr/>
    </dgm:pt>
    <dgm:pt modelId="{C5FE05F4-01AA-B647-AF47-DCE5F4AE6D33}" type="pres">
      <dgm:prSet presAssocID="{965CFCDA-D795-AA43-A43D-FD1FBDBDB593}" presName="node" presStyleLbl="node1" presStyleIdx="1" presStyleCnt="5" custScaleX="165909" custScaleY="128706" custRadScaleRad="90717" custRadScaleInc="-6755">
        <dgm:presLayoutVars>
          <dgm:bulletEnabled val="1"/>
        </dgm:presLayoutVars>
      </dgm:prSet>
      <dgm:spPr/>
    </dgm:pt>
    <dgm:pt modelId="{D05AD8C9-DEE4-BA45-A92F-B355D036F487}" type="pres">
      <dgm:prSet presAssocID="{965CFCDA-D795-AA43-A43D-FD1FBDBDB593}" presName="spNode" presStyleCnt="0"/>
      <dgm:spPr/>
    </dgm:pt>
    <dgm:pt modelId="{A8413646-76F9-0A46-BF96-74368CC78C6E}" type="pres">
      <dgm:prSet presAssocID="{78EA1957-15BB-A748-ACDF-F31F80EC4CA0}" presName="sibTrans" presStyleLbl="sibTrans1D1" presStyleIdx="1" presStyleCnt="5"/>
      <dgm:spPr/>
    </dgm:pt>
    <dgm:pt modelId="{4A7B22FD-38D9-7342-BA93-83EE655413C6}" type="pres">
      <dgm:prSet presAssocID="{5C8F5D82-0209-5840-BB8C-E193F89B5F75}" presName="node" presStyleLbl="node1" presStyleIdx="2" presStyleCnt="5" custScaleX="137828" custScaleY="119676">
        <dgm:presLayoutVars>
          <dgm:bulletEnabled val="1"/>
        </dgm:presLayoutVars>
      </dgm:prSet>
      <dgm:spPr/>
    </dgm:pt>
    <dgm:pt modelId="{EB5EA962-ADBC-D245-972A-71CC2806960E}" type="pres">
      <dgm:prSet presAssocID="{5C8F5D82-0209-5840-BB8C-E193F89B5F75}" presName="spNode" presStyleCnt="0"/>
      <dgm:spPr/>
    </dgm:pt>
    <dgm:pt modelId="{459DAF1C-53F9-0345-9A96-C13A1DF156A7}" type="pres">
      <dgm:prSet presAssocID="{83C3E046-91F5-AE44-ACE0-61C6AFA9890B}" presName="sibTrans" presStyleLbl="sibTrans1D1" presStyleIdx="2" presStyleCnt="5"/>
      <dgm:spPr/>
    </dgm:pt>
    <dgm:pt modelId="{C17E4113-5B8E-874C-873C-726588D2F060}" type="pres">
      <dgm:prSet presAssocID="{AC034747-38D2-0742-9939-B7B951130173}" presName="node" presStyleLbl="node1" presStyleIdx="3" presStyleCnt="5" custScaleX="143003" custScaleY="115597">
        <dgm:presLayoutVars>
          <dgm:bulletEnabled val="1"/>
        </dgm:presLayoutVars>
      </dgm:prSet>
      <dgm:spPr/>
    </dgm:pt>
    <dgm:pt modelId="{09759E17-333D-B649-A368-8E81C9E04B9D}" type="pres">
      <dgm:prSet presAssocID="{AC034747-38D2-0742-9939-B7B951130173}" presName="spNode" presStyleCnt="0"/>
      <dgm:spPr/>
    </dgm:pt>
    <dgm:pt modelId="{533CA55A-CB40-C441-B5C7-0AED4FA21C87}" type="pres">
      <dgm:prSet presAssocID="{6DBA9BD1-B493-B148-9756-96D53AF1D09A}" presName="sibTrans" presStyleLbl="sibTrans1D1" presStyleIdx="3" presStyleCnt="5"/>
      <dgm:spPr/>
    </dgm:pt>
    <dgm:pt modelId="{D3493EF5-DFCF-DA42-ABF1-3738B317D4B0}" type="pres">
      <dgm:prSet presAssocID="{A430B04C-C45F-F54B-9186-8CB40234C1B9}" presName="node" presStyleLbl="node1" presStyleIdx="4" presStyleCnt="5" custScaleX="121798" custScaleY="123183">
        <dgm:presLayoutVars>
          <dgm:bulletEnabled val="1"/>
        </dgm:presLayoutVars>
      </dgm:prSet>
      <dgm:spPr/>
    </dgm:pt>
    <dgm:pt modelId="{07BA3FE0-912B-574F-8021-09B5AABA6C71}" type="pres">
      <dgm:prSet presAssocID="{A430B04C-C45F-F54B-9186-8CB40234C1B9}" presName="spNode" presStyleCnt="0"/>
      <dgm:spPr/>
    </dgm:pt>
    <dgm:pt modelId="{3AB1DD82-A922-DF40-9A88-7DEB717BECD8}" type="pres">
      <dgm:prSet presAssocID="{81E0DB02-A137-2645-ABF1-AA285622A8A3}" presName="sibTrans" presStyleLbl="sibTrans1D1" presStyleIdx="4" presStyleCnt="5"/>
      <dgm:spPr/>
    </dgm:pt>
  </dgm:ptLst>
  <dgm:cxnLst>
    <dgm:cxn modelId="{BFF2F02A-A86A-BD44-AAFB-D3AF5A1B098D}" type="presOf" srcId="{5C8F5D82-0209-5840-BB8C-E193F89B5F75}" destId="{4A7B22FD-38D9-7342-BA93-83EE655413C6}" srcOrd="0" destOrd="0" presId="urn:microsoft.com/office/officeart/2005/8/layout/cycle6"/>
    <dgm:cxn modelId="{46838D60-D9EE-2D46-B92A-7BB83778E6DC}" srcId="{A54D15F9-DD40-BE4B-BE73-B8757167A4AE}" destId="{965CFCDA-D795-AA43-A43D-FD1FBDBDB593}" srcOrd="1" destOrd="0" parTransId="{98FE70E3-CE7F-954D-8D41-5C08BCCDA863}" sibTransId="{78EA1957-15BB-A748-ACDF-F31F80EC4CA0}"/>
    <dgm:cxn modelId="{2F58BA65-6FD5-FE4C-B32A-3609204C3170}" type="presOf" srcId="{EE40DE7A-A6CB-BA46-8724-D6A8D48EC09D}" destId="{526B48F4-DEEA-5044-A354-D6A20ACC3F1E}" srcOrd="0" destOrd="0" presId="urn:microsoft.com/office/officeart/2005/8/layout/cycle6"/>
    <dgm:cxn modelId="{670BBB65-3EB9-1346-AC57-6E6B0301CC60}" type="presOf" srcId="{81E0DB02-A137-2645-ABF1-AA285622A8A3}" destId="{3AB1DD82-A922-DF40-9A88-7DEB717BECD8}" srcOrd="0" destOrd="0" presId="urn:microsoft.com/office/officeart/2005/8/layout/cycle6"/>
    <dgm:cxn modelId="{D5559048-C85B-3D42-877C-C8CB6A87BCB0}" srcId="{A54D15F9-DD40-BE4B-BE73-B8757167A4AE}" destId="{EE40DE7A-A6CB-BA46-8724-D6A8D48EC09D}" srcOrd="0" destOrd="0" parTransId="{BD70503F-EBAF-CC40-BF55-06533F5708FC}" sibTransId="{300852CA-28A6-064B-B0B1-A558E0E3E86C}"/>
    <dgm:cxn modelId="{E93C186B-A7CC-E945-B0D3-2A8E3DB42956}" type="presOf" srcId="{965CFCDA-D795-AA43-A43D-FD1FBDBDB593}" destId="{C5FE05F4-01AA-B647-AF47-DCE5F4AE6D33}" srcOrd="0" destOrd="0" presId="urn:microsoft.com/office/officeart/2005/8/layout/cycle6"/>
    <dgm:cxn modelId="{2DB7666E-609A-AC46-9505-9F73E0B6BC7B}" srcId="{A54D15F9-DD40-BE4B-BE73-B8757167A4AE}" destId="{5C8F5D82-0209-5840-BB8C-E193F89B5F75}" srcOrd="2" destOrd="0" parTransId="{8F5F364E-373B-7949-9458-E43D3A016311}" sibTransId="{83C3E046-91F5-AE44-ACE0-61C6AFA9890B}"/>
    <dgm:cxn modelId="{3B94B953-027D-FD43-9ACD-943F8BBF8996}" type="presOf" srcId="{300852CA-28A6-064B-B0B1-A558E0E3E86C}" destId="{6AD05F9F-05A7-E945-B447-5E07B202C06D}" srcOrd="0" destOrd="0" presId="urn:microsoft.com/office/officeart/2005/8/layout/cycle6"/>
    <dgm:cxn modelId="{67F7AB58-F4E5-B743-BC08-FB20B3140DE7}" type="presOf" srcId="{6DBA9BD1-B493-B148-9756-96D53AF1D09A}" destId="{533CA55A-CB40-C441-B5C7-0AED4FA21C87}" srcOrd="0" destOrd="0" presId="urn:microsoft.com/office/officeart/2005/8/layout/cycle6"/>
    <dgm:cxn modelId="{DBE8C98F-6D03-104D-831C-3DBF6D953E86}" type="presOf" srcId="{78EA1957-15BB-A748-ACDF-F31F80EC4CA0}" destId="{A8413646-76F9-0A46-BF96-74368CC78C6E}" srcOrd="0" destOrd="0" presId="urn:microsoft.com/office/officeart/2005/8/layout/cycle6"/>
    <dgm:cxn modelId="{9C248F91-8D7B-964E-9A89-B7C1A7E998C6}" type="presOf" srcId="{83C3E046-91F5-AE44-ACE0-61C6AFA9890B}" destId="{459DAF1C-53F9-0345-9A96-C13A1DF156A7}" srcOrd="0" destOrd="0" presId="urn:microsoft.com/office/officeart/2005/8/layout/cycle6"/>
    <dgm:cxn modelId="{BF853E94-DC3B-354A-8FD8-13784E15EEA4}" srcId="{A54D15F9-DD40-BE4B-BE73-B8757167A4AE}" destId="{A430B04C-C45F-F54B-9186-8CB40234C1B9}" srcOrd="4" destOrd="0" parTransId="{CEB172DC-597B-7B4F-94ED-266BB85DAFED}" sibTransId="{81E0DB02-A137-2645-ABF1-AA285622A8A3}"/>
    <dgm:cxn modelId="{D5E05694-4A8B-0647-94F8-CBD4176FFAF3}" type="presOf" srcId="{A430B04C-C45F-F54B-9186-8CB40234C1B9}" destId="{D3493EF5-DFCF-DA42-ABF1-3738B317D4B0}" srcOrd="0" destOrd="0" presId="urn:microsoft.com/office/officeart/2005/8/layout/cycle6"/>
    <dgm:cxn modelId="{37CA7AD5-9A27-454F-99E1-90F9C1483B68}" type="presOf" srcId="{AC034747-38D2-0742-9939-B7B951130173}" destId="{C17E4113-5B8E-874C-873C-726588D2F060}" srcOrd="0" destOrd="0" presId="urn:microsoft.com/office/officeart/2005/8/layout/cycle6"/>
    <dgm:cxn modelId="{FC45E8D7-237C-6D46-839D-C8D9A33067C8}" type="presOf" srcId="{A54D15F9-DD40-BE4B-BE73-B8757167A4AE}" destId="{53793EDE-96FB-2548-901B-31D6643D7815}" srcOrd="0" destOrd="0" presId="urn:microsoft.com/office/officeart/2005/8/layout/cycle6"/>
    <dgm:cxn modelId="{A3600AFE-D29F-8C44-8DFC-970A264F51C9}" srcId="{A54D15F9-DD40-BE4B-BE73-B8757167A4AE}" destId="{AC034747-38D2-0742-9939-B7B951130173}" srcOrd="3" destOrd="0" parTransId="{D5F20F0F-6D49-124C-86BE-61BEEFD9505B}" sibTransId="{6DBA9BD1-B493-B148-9756-96D53AF1D09A}"/>
    <dgm:cxn modelId="{B1F429E1-25ED-FC4D-94D1-C46A785B30D2}" type="presParOf" srcId="{53793EDE-96FB-2548-901B-31D6643D7815}" destId="{526B48F4-DEEA-5044-A354-D6A20ACC3F1E}" srcOrd="0" destOrd="0" presId="urn:microsoft.com/office/officeart/2005/8/layout/cycle6"/>
    <dgm:cxn modelId="{B11793C5-547B-C447-8A96-F9E675D50245}" type="presParOf" srcId="{53793EDE-96FB-2548-901B-31D6643D7815}" destId="{F1AB0059-E5CE-2C42-A1DF-7A67862FF78F}" srcOrd="1" destOrd="0" presId="urn:microsoft.com/office/officeart/2005/8/layout/cycle6"/>
    <dgm:cxn modelId="{436F1498-ECE8-B145-A541-87D883C92DA9}" type="presParOf" srcId="{53793EDE-96FB-2548-901B-31D6643D7815}" destId="{6AD05F9F-05A7-E945-B447-5E07B202C06D}" srcOrd="2" destOrd="0" presId="urn:microsoft.com/office/officeart/2005/8/layout/cycle6"/>
    <dgm:cxn modelId="{A3E7450E-818B-D942-940C-8212B6C0D392}" type="presParOf" srcId="{53793EDE-96FB-2548-901B-31D6643D7815}" destId="{C5FE05F4-01AA-B647-AF47-DCE5F4AE6D33}" srcOrd="3" destOrd="0" presId="urn:microsoft.com/office/officeart/2005/8/layout/cycle6"/>
    <dgm:cxn modelId="{DC1C83CD-FA25-A242-9D73-F683FB37E7CF}" type="presParOf" srcId="{53793EDE-96FB-2548-901B-31D6643D7815}" destId="{D05AD8C9-DEE4-BA45-A92F-B355D036F487}" srcOrd="4" destOrd="0" presId="urn:microsoft.com/office/officeart/2005/8/layout/cycle6"/>
    <dgm:cxn modelId="{FA7B283D-A471-BF4E-AD33-7959DA6FB78C}" type="presParOf" srcId="{53793EDE-96FB-2548-901B-31D6643D7815}" destId="{A8413646-76F9-0A46-BF96-74368CC78C6E}" srcOrd="5" destOrd="0" presId="urn:microsoft.com/office/officeart/2005/8/layout/cycle6"/>
    <dgm:cxn modelId="{80850CA0-4FEB-5948-8BE2-51B9C41ABCE9}" type="presParOf" srcId="{53793EDE-96FB-2548-901B-31D6643D7815}" destId="{4A7B22FD-38D9-7342-BA93-83EE655413C6}" srcOrd="6" destOrd="0" presId="urn:microsoft.com/office/officeart/2005/8/layout/cycle6"/>
    <dgm:cxn modelId="{8C651A6A-1D49-A442-9386-41D2C2B29E00}" type="presParOf" srcId="{53793EDE-96FB-2548-901B-31D6643D7815}" destId="{EB5EA962-ADBC-D245-972A-71CC2806960E}" srcOrd="7" destOrd="0" presId="urn:microsoft.com/office/officeart/2005/8/layout/cycle6"/>
    <dgm:cxn modelId="{37F9F70F-FB33-8041-ABC0-5170E204779A}" type="presParOf" srcId="{53793EDE-96FB-2548-901B-31D6643D7815}" destId="{459DAF1C-53F9-0345-9A96-C13A1DF156A7}" srcOrd="8" destOrd="0" presId="urn:microsoft.com/office/officeart/2005/8/layout/cycle6"/>
    <dgm:cxn modelId="{34520A06-717D-4E49-9A47-4741EB40E454}" type="presParOf" srcId="{53793EDE-96FB-2548-901B-31D6643D7815}" destId="{C17E4113-5B8E-874C-873C-726588D2F060}" srcOrd="9" destOrd="0" presId="urn:microsoft.com/office/officeart/2005/8/layout/cycle6"/>
    <dgm:cxn modelId="{FBFA8829-0602-DC4A-B27E-676DC2D3C8B0}" type="presParOf" srcId="{53793EDE-96FB-2548-901B-31D6643D7815}" destId="{09759E17-333D-B649-A368-8E81C9E04B9D}" srcOrd="10" destOrd="0" presId="urn:microsoft.com/office/officeart/2005/8/layout/cycle6"/>
    <dgm:cxn modelId="{745E9505-3BB8-ED45-BC53-9E87540ACE73}" type="presParOf" srcId="{53793EDE-96FB-2548-901B-31D6643D7815}" destId="{533CA55A-CB40-C441-B5C7-0AED4FA21C87}" srcOrd="11" destOrd="0" presId="urn:microsoft.com/office/officeart/2005/8/layout/cycle6"/>
    <dgm:cxn modelId="{3DE84C38-0C65-204C-B2F9-95BD83D9AD8D}" type="presParOf" srcId="{53793EDE-96FB-2548-901B-31D6643D7815}" destId="{D3493EF5-DFCF-DA42-ABF1-3738B317D4B0}" srcOrd="12" destOrd="0" presId="urn:microsoft.com/office/officeart/2005/8/layout/cycle6"/>
    <dgm:cxn modelId="{EE364609-CAAE-F14B-BBEB-6F1F1A415C77}" type="presParOf" srcId="{53793EDE-96FB-2548-901B-31D6643D7815}" destId="{07BA3FE0-912B-574F-8021-09B5AABA6C71}" srcOrd="13" destOrd="0" presId="urn:microsoft.com/office/officeart/2005/8/layout/cycle6"/>
    <dgm:cxn modelId="{748EDADF-286E-8042-BCC8-3F13A095C8D8}" type="presParOf" srcId="{53793EDE-96FB-2548-901B-31D6643D7815}" destId="{3AB1DD82-A922-DF40-9A88-7DEB717BECD8}" srcOrd="14" destOrd="0" presId="urn:microsoft.com/office/officeart/2005/8/layout/cycle6"/>
  </dgm:cxnLst>
  <dgm:bg>
    <a:solidFill>
      <a:schemeClr val="tx1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B48F4-DEEA-5044-A354-D6A20ACC3F1E}">
      <dsp:nvSpPr>
        <dsp:cNvPr id="0" name=""/>
        <dsp:cNvSpPr/>
      </dsp:nvSpPr>
      <dsp:spPr>
        <a:xfrm>
          <a:off x="2988409" y="-58321"/>
          <a:ext cx="2874679" cy="1333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rgbClr val="8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00000"/>
              </a:solidFill>
            </a:rPr>
            <a:t>Disillusionment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0" i="1" kern="1200" dirty="0">
              <a:solidFill>
                <a:srgbClr val="3366FF"/>
              </a:solidFill>
              <a:latin typeface="+mn-lt"/>
              <a:ea typeface="+mn-ea"/>
              <a:cs typeface="+mn-cs"/>
            </a:rPr>
            <a:t>I go to work at 6 and I get home at 6 and tow a trailer full of tools and build massive houses and there was something missing</a:t>
          </a:r>
          <a:endParaRPr lang="en-US" sz="1400" b="1" kern="1200" dirty="0">
            <a:solidFill>
              <a:srgbClr val="8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rgbClr val="800000"/>
            </a:solidFill>
          </a:endParaRPr>
        </a:p>
      </dsp:txBody>
      <dsp:txXfrm>
        <a:off x="3053524" y="6794"/>
        <a:ext cx="2744449" cy="1203649"/>
      </dsp:txXfrm>
    </dsp:sp>
    <dsp:sp modelId="{6AD05F9F-05A7-E945-B447-5E07B202C06D}">
      <dsp:nvSpPr>
        <dsp:cNvPr id="0" name=""/>
        <dsp:cNvSpPr/>
      </dsp:nvSpPr>
      <dsp:spPr>
        <a:xfrm>
          <a:off x="1255504" y="-770390"/>
          <a:ext cx="4642889" cy="4642889"/>
        </a:xfrm>
        <a:custGeom>
          <a:avLst/>
          <a:gdLst/>
          <a:ahLst/>
          <a:cxnLst/>
          <a:rect l="0" t="0" r="0" b="0"/>
          <a:pathLst>
            <a:path>
              <a:moveTo>
                <a:pt x="4608153" y="1921360"/>
              </a:moveTo>
              <a:arcTo wR="2321444" hR="2321444" stAng="21004556" swAng="477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E05F4-01AA-B647-AF47-DCE5F4AE6D33}">
      <dsp:nvSpPr>
        <dsp:cNvPr id="0" name=""/>
        <dsp:cNvSpPr/>
      </dsp:nvSpPr>
      <dsp:spPr>
        <a:xfrm>
          <a:off x="4875097" y="1474904"/>
          <a:ext cx="2966734" cy="1495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00000"/>
              </a:solidFill>
            </a:rPr>
            <a:t>Family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i="1" kern="1200" dirty="0">
              <a:solidFill>
                <a:srgbClr val="3366FF"/>
              </a:solidFill>
              <a:latin typeface="+mn-lt"/>
              <a:ea typeface="+mn-ea"/>
              <a:cs typeface="+mn-cs"/>
            </a:rPr>
            <a:t>You only see your kids grow up once; you don't get a second dig at that kind of thing; you can't go back and try again later. </a:t>
          </a:r>
          <a:endParaRPr lang="en-US" sz="1400" b="1" kern="1200" dirty="0">
            <a:solidFill>
              <a:srgbClr val="800000"/>
            </a:solidFill>
          </a:endParaRPr>
        </a:p>
      </dsp:txBody>
      <dsp:txXfrm>
        <a:off x="4948124" y="1547931"/>
        <a:ext cx="2820680" cy="1349909"/>
      </dsp:txXfrm>
    </dsp:sp>
    <dsp:sp modelId="{A8413646-76F9-0A46-BF96-74368CC78C6E}">
      <dsp:nvSpPr>
        <dsp:cNvPr id="0" name=""/>
        <dsp:cNvSpPr/>
      </dsp:nvSpPr>
      <dsp:spPr>
        <a:xfrm>
          <a:off x="1865431" y="1008670"/>
          <a:ext cx="4642889" cy="4642889"/>
        </a:xfrm>
        <a:custGeom>
          <a:avLst/>
          <a:gdLst/>
          <a:ahLst/>
          <a:cxnLst/>
          <a:rect l="0" t="0" r="0" b="0"/>
          <a:pathLst>
            <a:path>
              <a:moveTo>
                <a:pt x="4616670" y="1973531"/>
              </a:moveTo>
              <a:arcTo wR="2321444" hR="2321444" stAng="21082839" swAng="16821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B22FD-38D9-7342-BA93-83EE655413C6}">
      <dsp:nvSpPr>
        <dsp:cNvPr id="0" name=""/>
        <dsp:cNvSpPr/>
      </dsp:nvSpPr>
      <dsp:spPr>
        <a:xfrm>
          <a:off x="4507016" y="4112647"/>
          <a:ext cx="2464598" cy="1391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00000"/>
              </a:solidFill>
            </a:rPr>
            <a:t>Envision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Could be a teacher: 12/16 Certificate IV Workplace Training</a:t>
          </a:r>
          <a:r>
            <a:rPr lang="en-AU" sz="140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&amp;</a:t>
          </a:r>
          <a:r>
            <a:rPr lang="en-AU" sz="140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 Assessment</a:t>
          </a:r>
          <a:endParaRPr lang="en-US" sz="1400" b="1" kern="1200" dirty="0">
            <a:solidFill>
              <a:srgbClr val="800000"/>
            </a:solidFill>
          </a:endParaRPr>
        </a:p>
      </dsp:txBody>
      <dsp:txXfrm>
        <a:off x="4574919" y="4180550"/>
        <a:ext cx="2328792" cy="1255200"/>
      </dsp:txXfrm>
    </dsp:sp>
    <dsp:sp modelId="{459DAF1C-53F9-0345-9A96-C13A1DF156A7}">
      <dsp:nvSpPr>
        <dsp:cNvPr id="0" name=""/>
        <dsp:cNvSpPr/>
      </dsp:nvSpPr>
      <dsp:spPr>
        <a:xfrm>
          <a:off x="2053360" y="608617"/>
          <a:ext cx="4642889" cy="4642889"/>
        </a:xfrm>
        <a:custGeom>
          <a:avLst/>
          <a:gdLst/>
          <a:ahLst/>
          <a:cxnLst/>
          <a:rect l="0" t="0" r="0" b="0"/>
          <a:pathLst>
            <a:path>
              <a:moveTo>
                <a:pt x="2451478" y="4639244"/>
              </a:moveTo>
              <a:arcTo wR="2321444" hR="2321444" stAng="5207337" swAng="3167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E4113-5B8E-874C-873C-726588D2F060}">
      <dsp:nvSpPr>
        <dsp:cNvPr id="0" name=""/>
        <dsp:cNvSpPr/>
      </dsp:nvSpPr>
      <dsp:spPr>
        <a:xfrm>
          <a:off x="1731725" y="4136352"/>
          <a:ext cx="2557136" cy="13435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00000"/>
              </a:solidFill>
            </a:rPr>
            <a:t>Age crisis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i="1" kern="1200" dirty="0">
              <a:solidFill>
                <a:srgbClr val="3366FF"/>
              </a:solidFill>
              <a:latin typeface="+mn-lt"/>
              <a:ea typeface="+mn-ea"/>
              <a:cs typeface="+mn-cs"/>
            </a:rPr>
            <a:t>I set myself a goal. I knew I had to do it. I knew if I didn't do it by the time I was 40, I would have missed the boat. </a:t>
          </a:r>
          <a:endParaRPr lang="en-US" sz="1400" b="1" kern="1200" dirty="0">
            <a:solidFill>
              <a:srgbClr val="8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rgbClr val="800000"/>
            </a:solidFill>
          </a:endParaRPr>
        </a:p>
      </dsp:txBody>
      <dsp:txXfrm>
        <a:off x="1797314" y="4201941"/>
        <a:ext cx="2425958" cy="1212418"/>
      </dsp:txXfrm>
    </dsp:sp>
    <dsp:sp modelId="{533CA55A-CB40-C441-B5C7-0AED4FA21C87}">
      <dsp:nvSpPr>
        <dsp:cNvPr id="0" name=""/>
        <dsp:cNvSpPr/>
      </dsp:nvSpPr>
      <dsp:spPr>
        <a:xfrm>
          <a:off x="2053360" y="608617"/>
          <a:ext cx="4642889" cy="4642889"/>
        </a:xfrm>
        <a:custGeom>
          <a:avLst/>
          <a:gdLst/>
          <a:ahLst/>
          <a:cxnLst/>
          <a:rect l="0" t="0" r="0" b="0"/>
          <a:pathLst>
            <a:path>
              <a:moveTo>
                <a:pt x="331532" y="3517001"/>
              </a:moveTo>
              <a:arcTo wR="2321444" hR="2321444" stAng="8940130" swAng="18434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93EF5-DFCF-DA42-ABF1-3738B317D4B0}">
      <dsp:nvSpPr>
        <dsp:cNvPr id="0" name=""/>
        <dsp:cNvSpPr/>
      </dsp:nvSpPr>
      <dsp:spPr>
        <a:xfrm>
          <a:off x="1078002" y="1496812"/>
          <a:ext cx="2177955" cy="1431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800000"/>
              </a:solidFill>
            </a:rPr>
            <a:t>Chance encounters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rgbClr val="3366FF"/>
              </a:solidFill>
            </a:rPr>
            <a:t>“</a:t>
          </a:r>
          <a:r>
            <a:rPr lang="en-AU" sz="1400" i="1" kern="1200" dirty="0">
              <a:solidFill>
                <a:srgbClr val="3366FF"/>
              </a:solidFill>
            </a:rPr>
            <a:t>You know mate you should be a teacher”</a:t>
          </a:r>
          <a:endParaRPr lang="en-US" sz="1400" b="1" kern="1200" dirty="0">
            <a:solidFill>
              <a:srgbClr val="80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rgbClr val="800000"/>
            </a:solidFill>
          </a:endParaRPr>
        </a:p>
      </dsp:txBody>
      <dsp:txXfrm>
        <a:off x="1147895" y="1566705"/>
        <a:ext cx="2038169" cy="1291982"/>
      </dsp:txXfrm>
    </dsp:sp>
    <dsp:sp modelId="{3AB1DD82-A922-DF40-9A88-7DEB717BECD8}">
      <dsp:nvSpPr>
        <dsp:cNvPr id="0" name=""/>
        <dsp:cNvSpPr/>
      </dsp:nvSpPr>
      <dsp:spPr>
        <a:xfrm>
          <a:off x="2054674" y="606941"/>
          <a:ext cx="4642889" cy="4642889"/>
        </a:xfrm>
        <a:custGeom>
          <a:avLst/>
          <a:gdLst/>
          <a:ahLst/>
          <a:cxnLst/>
          <a:rect l="0" t="0" r="0" b="0"/>
          <a:pathLst>
            <a:path>
              <a:moveTo>
                <a:pt x="497756" y="885036"/>
              </a:moveTo>
              <a:arcTo wR="2321444" hR="2321444" stAng="13093521" swAng="894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FEDDD-2138-43CE-80EB-4A7DD340FA08}" type="datetimeFigureOut">
              <a:rPr lang="en-AU" smtClean="0"/>
              <a:t>8/06/2018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F92F6-B116-4EE2-B3E8-62AF152D5C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11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A0A1-73FC-444B-B7CF-607CD7350C49}" type="datetimeFigureOut">
              <a:rPr lang="en-AU" smtClean="0"/>
              <a:t>8/06/2018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692A-7D03-42D9-B4EC-9201E90934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4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034927"/>
          </a:xfrm>
        </p:spPr>
        <p:txBody>
          <a:bodyPr/>
          <a:lstStyle>
            <a:lvl1pPr algn="l">
              <a:defRPr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07860"/>
            <a:ext cx="7772400" cy="6509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8595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7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5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75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034927"/>
          </a:xfrm>
        </p:spPr>
        <p:txBody>
          <a:bodyPr/>
          <a:lstStyle>
            <a:lvl1pPr algn="l">
              <a:defRPr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HEADING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07860"/>
            <a:ext cx="7772400" cy="6509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8595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7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71118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0" cap="all"/>
            </a:lvl1pPr>
          </a:lstStyle>
          <a:p>
            <a:r>
              <a:rPr lang="en-AU" dirty="0"/>
              <a:t>SECTION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091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AU" dirty="0"/>
              <a:t>CONTENT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8916"/>
            <a:ext cx="8229600" cy="4620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2FFB-B897-2C48-8A4F-846A1D693E2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ACDB-B634-2347-95A4-245F21F5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AU" dirty="0"/>
              <a:t>CONTENT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2FFB-B897-2C48-8A4F-846A1D693E2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9ACDB-B634-2347-95A4-245F21F5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AU" dirty="0"/>
              <a:t>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5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24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AU" dirty="0"/>
              <a:t>PHOTO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67735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2FFB-B897-2C48-8A4F-846A1D693E2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ACDB-B634-2347-95A4-245F21F5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8595B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8595B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8595B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95B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95B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44" y="104120"/>
            <a:ext cx="5207726" cy="299485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59736"/>
            <a:ext cx="7772400" cy="1883664"/>
          </a:xfrm>
        </p:spPr>
        <p:txBody>
          <a:bodyPr>
            <a:noAutofit/>
          </a:bodyPr>
          <a:lstStyle/>
          <a:p>
            <a:r>
              <a:rPr lang="en-AU" sz="2800" dirty="0"/>
              <a:t>Quality transitions from trade to teacher: challenges for policy and practice</a:t>
            </a:r>
          </a:p>
          <a:p>
            <a:endParaRPr lang="en-AU" sz="2800" dirty="0"/>
          </a:p>
          <a:p>
            <a:r>
              <a:rPr lang="en-AU" sz="2800" dirty="0"/>
              <a:t>Bill Blayney and Bobby Harreveld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4" y="4535424"/>
            <a:ext cx="5092731" cy="2006478"/>
          </a:xfrm>
          <a:prstGeom prst="rect">
            <a:avLst/>
          </a:prstGeom>
          <a:effectLst>
            <a:softEdge rad="1206500"/>
          </a:effectLst>
        </p:spPr>
      </p:pic>
    </p:spTree>
    <p:extLst>
      <p:ext uri="{BB962C8B-B14F-4D97-AF65-F5344CB8AC3E}">
        <p14:creationId xmlns:p14="http://schemas.microsoft.com/office/powerpoint/2010/main" val="210415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88"/>
            <a:ext cx="5451845" cy="1557368"/>
          </a:xfrm>
        </p:spPr>
        <p:txBody>
          <a:bodyPr>
            <a:normAutofit fontScale="90000"/>
          </a:bodyPr>
          <a:lstStyle/>
          <a:p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r>
              <a:rPr lang="en-AU" sz="3600" b="1" dirty="0">
                <a:solidFill>
                  <a:srgbClr val="800000"/>
                </a:solidFill>
              </a:rPr>
              <a:t>So what happened?</a:t>
            </a:r>
            <a:br>
              <a:rPr lang="en-AU" sz="3600" b="1" dirty="0">
                <a:solidFill>
                  <a:srgbClr val="800000"/>
                </a:solidFill>
              </a:rPr>
            </a:br>
            <a:r>
              <a:rPr lang="en-AU" sz="2200" dirty="0">
                <a:solidFill>
                  <a:srgbClr val="800000"/>
                </a:solidFill>
              </a:rPr>
              <a:t>[by end of case study research] </a:t>
            </a:r>
            <a:br>
              <a:rPr lang="en-AU" sz="2000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441272"/>
            <a:ext cx="9144000" cy="4416728"/>
          </a:xfrm>
          <a:solidFill>
            <a:srgbClr val="EBF2D6"/>
          </a:solidFill>
        </p:spPr>
        <p:txBody>
          <a:bodyPr>
            <a:noAutofit/>
          </a:bodyPr>
          <a:lstStyle/>
          <a:p>
            <a:pPr marL="400050" lvl="1" indent="0" eaLnBrk="0" hangingPunct="0">
              <a:buNone/>
            </a:pPr>
            <a:endParaRPr lang="en-AU" sz="2000" dirty="0"/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     </a:t>
            </a:r>
            <a:r>
              <a:rPr lang="en-AU" sz="3200" dirty="0">
                <a:solidFill>
                  <a:schemeClr val="tx1"/>
                </a:solidFill>
              </a:rPr>
              <a:t>2013  Teacher shortages </a:t>
            </a:r>
            <a:endParaRPr lang="en-AU" sz="16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1600" dirty="0">
                <a:solidFill>
                  <a:schemeClr val="tx1"/>
                </a:solidFill>
              </a:rPr>
              <a:t>         </a:t>
            </a:r>
            <a:r>
              <a:rPr lang="en-AU" sz="1800" dirty="0">
                <a:solidFill>
                  <a:schemeClr val="tx1"/>
                </a:solidFill>
              </a:rPr>
              <a:t>(Queensland Government, DETA 2007 &amp; 2013; Australian Government 2011)</a:t>
            </a:r>
          </a:p>
          <a:p>
            <a:pPr marL="0" indent="0" eaLnBrk="0" hangingPunct="0">
              <a:buNone/>
            </a:pPr>
            <a:r>
              <a:rPr lang="en-AU" dirty="0"/>
              <a:t>	- Resources sector offering significantly higher wages 	than teaching</a:t>
            </a:r>
          </a:p>
          <a:p>
            <a:pPr marL="0" indent="0" eaLnBrk="0" hangingPunct="0">
              <a:buNone/>
            </a:pPr>
            <a:r>
              <a:rPr lang="en-AU" dirty="0"/>
              <a:t>     - Older teachers retiring &amp; continuing to do so</a:t>
            </a:r>
          </a:p>
          <a:p>
            <a:pPr marL="0" indent="0" eaLnBrk="0" hangingPunct="0">
              <a:buNone/>
            </a:pPr>
            <a:endParaRPr lang="en-AU" sz="1800" dirty="0"/>
          </a:p>
          <a:p>
            <a:pPr eaLnBrk="0" hangingPunct="0"/>
            <a:r>
              <a:rPr lang="en-AU" i="1" dirty="0"/>
              <a:t> Continued difficulty: </a:t>
            </a:r>
            <a:r>
              <a:rPr lang="en-AU" dirty="0"/>
              <a:t>recruitment &amp; retention of trade     based teachers particularly in regional areas </a:t>
            </a:r>
          </a:p>
          <a:p>
            <a:pPr marL="0" indent="0" eaLnBrk="0" hangingPunct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2011	failure to recruit tradespersons in sufficient numbers into initial Secondary teacher education programs </a:t>
            </a:r>
            <a:r>
              <a:rPr lang="en-AU" sz="1800" dirty="0">
                <a:solidFill>
                  <a:schemeClr val="tx1"/>
                </a:solidFill>
              </a:rPr>
              <a:t>(Australian Government) </a:t>
            </a:r>
          </a:p>
          <a:p>
            <a:pPr marL="0" indent="0" eaLnBrk="0" hangingPunc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eaLnBrk="0" hangingPunct="0"/>
            <a:endParaRPr lang="en-AU" dirty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15" y="60843"/>
            <a:ext cx="3401660" cy="2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88"/>
            <a:ext cx="5451845" cy="1557368"/>
          </a:xfrm>
        </p:spPr>
        <p:txBody>
          <a:bodyPr>
            <a:normAutofit fontScale="90000"/>
          </a:bodyPr>
          <a:lstStyle/>
          <a:p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r>
              <a:rPr lang="en-AU" sz="3600" b="1" dirty="0">
                <a:solidFill>
                  <a:srgbClr val="800000"/>
                </a:solidFill>
              </a:rPr>
              <a:t>Significance of findings?</a:t>
            </a:r>
            <a:br>
              <a:rPr lang="en-AU" sz="3600" b="1" dirty="0">
                <a:solidFill>
                  <a:srgbClr val="800000"/>
                </a:solidFill>
              </a:rPr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441272"/>
            <a:ext cx="9144000" cy="4416728"/>
          </a:xfrm>
          <a:solidFill>
            <a:srgbClr val="EBF2D6"/>
          </a:solidFill>
        </p:spPr>
        <p:txBody>
          <a:bodyPr>
            <a:noAutofit/>
          </a:bodyPr>
          <a:lstStyle/>
          <a:p>
            <a:pPr marL="400050" lvl="1" indent="0" eaLnBrk="0" hangingPunct="0">
              <a:buNone/>
            </a:pPr>
            <a:endParaRPr lang="en-AU" sz="2000" dirty="0"/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     </a:t>
            </a:r>
            <a:r>
              <a:rPr lang="en-AU" sz="3200" dirty="0">
                <a:solidFill>
                  <a:schemeClr val="tx1"/>
                </a:solidFill>
              </a:rPr>
              <a:t>2017		Teacher shortages: </a:t>
            </a:r>
            <a:r>
              <a:rPr lang="en-AU" sz="3200" b="1" i="1" dirty="0">
                <a:solidFill>
                  <a:srgbClr val="800000"/>
                </a:solidFill>
              </a:rPr>
              <a:t>Critical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endParaRPr lang="en-AU" sz="18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16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dirty="0"/>
              <a:t>	</a:t>
            </a:r>
            <a:r>
              <a:rPr lang="en-AU" dirty="0">
                <a:solidFill>
                  <a:srgbClr val="022345"/>
                </a:solidFill>
              </a:rPr>
              <a:t>- Older teachers retiring &amp; continuing to do so</a:t>
            </a:r>
          </a:p>
          <a:p>
            <a:pPr marL="0" indent="0" eaLnBrk="0" hangingPunct="0">
              <a:buNone/>
            </a:pPr>
            <a:r>
              <a:rPr lang="en-AU" dirty="0">
                <a:solidFill>
                  <a:srgbClr val="022345"/>
                </a:solidFill>
              </a:rPr>
              <a:t>	- Low recruitment technically knowledgeable &amp; 	workplace experienced practitioners into teaching</a:t>
            </a:r>
          </a:p>
          <a:p>
            <a:pPr marL="0" indent="0" eaLnBrk="0" hangingPunct="0">
              <a:buNone/>
            </a:pPr>
            <a:r>
              <a:rPr lang="en-AU" dirty="0">
                <a:solidFill>
                  <a:srgbClr val="022345"/>
                </a:solidFill>
              </a:rPr>
              <a:t>	- Lack of jurisdictional cohesiveness in policy &amp; 	practice responses</a:t>
            </a:r>
          </a:p>
          <a:p>
            <a:pPr marL="0" indent="0" eaLnBrk="0" hangingPunct="0">
              <a:buNone/>
            </a:pPr>
            <a:endParaRPr lang="en-AU" sz="2400" dirty="0">
              <a:solidFill>
                <a:srgbClr val="000090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2011	failure to recruit tradespersons in sufficient numbers into initial Secondary teacher education programs </a:t>
            </a:r>
            <a:r>
              <a:rPr lang="en-AU" sz="1800" dirty="0">
                <a:solidFill>
                  <a:schemeClr val="tx1"/>
                </a:solidFill>
              </a:rPr>
              <a:t>(Australian Government) </a:t>
            </a:r>
          </a:p>
          <a:p>
            <a:pPr marL="0" indent="0" eaLnBrk="0" hangingPunc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eaLnBrk="0" hangingPunct="0"/>
            <a:endParaRPr lang="en-AU" dirty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15" y="60843"/>
            <a:ext cx="3401660" cy="2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3086" cy="218069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800000"/>
                </a:solidFill>
              </a:rPr>
              <a:t>What to do? </a:t>
            </a:r>
            <a:br>
              <a:rPr lang="en-US" sz="3200" b="1" dirty="0">
                <a:solidFill>
                  <a:srgbClr val="800000"/>
                </a:solidFill>
              </a:rPr>
            </a:br>
            <a:r>
              <a:rPr lang="en-US" sz="3200" b="1" dirty="0">
                <a:solidFill>
                  <a:srgbClr val="800000"/>
                </a:solidFill>
              </a:rPr>
              <a:t>Drive future integrated policy &amp;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73048"/>
            <a:ext cx="9144000" cy="41849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3200" b="1" dirty="0">
                <a:solidFill>
                  <a:schemeClr val="tx1"/>
                </a:solidFill>
              </a:rPr>
              <a:t>    Strategic principle: Build in [do not bolt on]</a:t>
            </a:r>
          </a:p>
          <a:p>
            <a:pPr marL="0" indent="0" eaLnBrk="0" hangingPunct="0">
              <a:buNone/>
            </a:pPr>
            <a:endParaRPr lang="en-AU" sz="2000" b="1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3200" dirty="0"/>
              <a:t>	</a:t>
            </a:r>
            <a:r>
              <a:rPr lang="en-AU" sz="3200" b="1" i="1" dirty="0">
                <a:solidFill>
                  <a:srgbClr val="022345"/>
                </a:solidFill>
              </a:rPr>
              <a:t>Getting IN</a:t>
            </a:r>
            <a:r>
              <a:rPr lang="en-AU" sz="3200" b="1" i="1" dirty="0"/>
              <a:t> </a:t>
            </a:r>
            <a:r>
              <a:rPr lang="en-AU" sz="3200" dirty="0"/>
              <a:t>– to teacher education course</a:t>
            </a:r>
          </a:p>
          <a:p>
            <a:pPr marL="0" indent="0" eaLnBrk="0" hangingPunct="0">
              <a:buNone/>
            </a:pPr>
            <a:endParaRPr lang="en-AU" sz="1200" dirty="0"/>
          </a:p>
          <a:p>
            <a:pPr marL="0" indent="0" eaLnBrk="0" hangingPunct="0">
              <a:buNone/>
            </a:pPr>
            <a:r>
              <a:rPr lang="en-AU" sz="3200" i="1" dirty="0">
                <a:solidFill>
                  <a:srgbClr val="022345"/>
                </a:solidFill>
              </a:rPr>
              <a:t>	</a:t>
            </a:r>
            <a:r>
              <a:rPr lang="en-AU" sz="3200" b="1" i="1" dirty="0">
                <a:solidFill>
                  <a:srgbClr val="022345"/>
                </a:solidFill>
              </a:rPr>
              <a:t>Getting THROUGH </a:t>
            </a:r>
            <a:r>
              <a:rPr lang="en-AU" sz="3200" dirty="0"/>
              <a:t>– off-the-job &amp; on-the-job</a:t>
            </a:r>
          </a:p>
          <a:p>
            <a:pPr marL="0" indent="0" eaLnBrk="0" hangingPunct="0">
              <a:buNone/>
            </a:pPr>
            <a:endParaRPr lang="en-AU" sz="1200" dirty="0"/>
          </a:p>
          <a:p>
            <a:pPr marL="0" indent="0" eaLnBrk="0" hangingPunct="0">
              <a:buNone/>
            </a:pPr>
            <a:r>
              <a:rPr lang="en-AU" sz="3200" dirty="0"/>
              <a:t> </a:t>
            </a:r>
            <a:r>
              <a:rPr lang="en-AU" sz="3200" dirty="0">
                <a:solidFill>
                  <a:srgbClr val="022345"/>
                </a:solidFill>
              </a:rPr>
              <a:t>	</a:t>
            </a:r>
            <a:r>
              <a:rPr lang="en-AU" sz="3200" b="1" i="1" dirty="0">
                <a:solidFill>
                  <a:srgbClr val="022345"/>
                </a:solidFill>
              </a:rPr>
              <a:t>Getting ON </a:t>
            </a:r>
            <a:r>
              <a:rPr lang="en-AU" sz="3200" dirty="0"/>
              <a:t>– in the profession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5904" y="0"/>
            <a:ext cx="3414987" cy="2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524" y="84669"/>
            <a:ext cx="6434666" cy="17900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800000"/>
                </a:solidFill>
              </a:rPr>
              <a:t>How to do it? </a:t>
            </a:r>
            <a:br>
              <a:rPr lang="en-US" sz="3200" b="1" dirty="0">
                <a:solidFill>
                  <a:srgbClr val="800000"/>
                </a:solidFill>
              </a:rPr>
            </a:br>
            <a:r>
              <a:rPr lang="en-US" sz="3200" b="1" dirty="0">
                <a:solidFill>
                  <a:srgbClr val="800000"/>
                </a:solidFill>
              </a:rPr>
              <a:t>National Taskforce</a:t>
            </a:r>
            <a:br>
              <a:rPr lang="en-US" sz="3200" b="1" dirty="0">
                <a:solidFill>
                  <a:srgbClr val="800000"/>
                </a:solidFill>
              </a:rPr>
            </a:br>
            <a:r>
              <a:rPr lang="en-AU" sz="2200" b="1" dirty="0">
                <a:solidFill>
                  <a:srgbClr val="008000"/>
                </a:solidFill>
              </a:rPr>
              <a:t>Education Employers + Industries/Firms + Universities + VET &amp; Teaching  standards agencies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74762"/>
            <a:ext cx="9144000" cy="4983237"/>
          </a:xfrm>
          <a:solidFill>
            <a:srgbClr val="EBF2D6"/>
          </a:solidFill>
        </p:spPr>
        <p:txBody>
          <a:bodyPr>
            <a:noAutofit/>
          </a:bodyPr>
          <a:lstStyle/>
          <a:p>
            <a:pPr marL="0" indent="0" algn="ctr" eaLnBrk="0" hangingPunct="0">
              <a:buNone/>
            </a:pPr>
            <a:r>
              <a:rPr lang="en-AU" sz="2000" b="1" dirty="0">
                <a:solidFill>
                  <a:srgbClr val="008000"/>
                </a:solidFill>
              </a:rPr>
              <a:t>Getting IN</a:t>
            </a:r>
          </a:p>
          <a:p>
            <a:pPr eaLnBrk="0" hangingPunct="0"/>
            <a:r>
              <a:rPr lang="en-AU" sz="2400" b="1" dirty="0">
                <a:solidFill>
                  <a:srgbClr val="022345"/>
                </a:solidFill>
              </a:rPr>
              <a:t>Credit</a:t>
            </a:r>
            <a:r>
              <a:rPr lang="en-AU" dirty="0"/>
              <a:t> </a:t>
            </a:r>
            <a:r>
              <a:rPr lang="en-AU" sz="1800" dirty="0"/>
              <a:t>e.g. Cert IV T&amp;A + Trade </a:t>
            </a:r>
            <a:r>
              <a:rPr lang="en-AU" sz="1800" dirty="0" err="1"/>
              <a:t>Quals</a:t>
            </a:r>
            <a:r>
              <a:rPr lang="en-AU" sz="1800" dirty="0"/>
              <a:t> [relevant] &amp; Work [recent &amp; relevant] </a:t>
            </a:r>
          </a:p>
          <a:p>
            <a:pPr eaLnBrk="0" hangingPunct="0"/>
            <a:r>
              <a:rPr lang="en-AU" sz="2400" b="1" dirty="0">
                <a:solidFill>
                  <a:srgbClr val="022345"/>
                </a:solidFill>
              </a:rPr>
              <a:t>Customised career preparation </a:t>
            </a:r>
            <a:r>
              <a:rPr lang="en-AU" sz="1800" dirty="0"/>
              <a:t>[incl. non-academic entry requirements]</a:t>
            </a:r>
          </a:p>
          <a:p>
            <a:pPr marL="0" indent="0" eaLnBrk="0" hangingPunct="0">
              <a:buNone/>
            </a:pPr>
            <a:endParaRPr lang="en-AU" sz="1400" dirty="0"/>
          </a:p>
          <a:p>
            <a:pPr marL="0" indent="0" algn="ctr" eaLnBrk="0" hangingPunct="0">
              <a:buNone/>
            </a:pPr>
            <a:r>
              <a:rPr lang="en-AU" sz="2000" b="1" dirty="0">
                <a:solidFill>
                  <a:srgbClr val="008000"/>
                </a:solidFill>
              </a:rPr>
              <a:t>Getting THROUGH</a:t>
            </a:r>
          </a:p>
          <a:p>
            <a:pPr eaLnBrk="0" hangingPunct="0"/>
            <a:r>
              <a:rPr lang="en-AU" sz="2400" b="1" dirty="0">
                <a:solidFill>
                  <a:srgbClr val="022345"/>
                </a:solidFill>
              </a:rPr>
              <a:t>Earn &amp; Learn: </a:t>
            </a:r>
            <a:r>
              <a:rPr lang="en-AU" sz="1800" dirty="0"/>
              <a:t>scholarships/cadetships</a:t>
            </a:r>
          </a:p>
          <a:p>
            <a:pPr eaLnBrk="0" hangingPunct="0"/>
            <a:r>
              <a:rPr lang="en-AU" sz="2400" b="1" dirty="0">
                <a:solidFill>
                  <a:srgbClr val="022345"/>
                </a:solidFill>
              </a:rPr>
              <a:t>Enabling</a:t>
            </a:r>
            <a:r>
              <a:rPr lang="en-AU" sz="2400" dirty="0"/>
              <a:t>: language &amp; literacy; personal contact</a:t>
            </a:r>
            <a:endParaRPr lang="en-AU" sz="1800" dirty="0"/>
          </a:p>
          <a:p>
            <a:pPr eaLnBrk="0" hangingPunct="0"/>
            <a:r>
              <a:rPr lang="en-AU" sz="2400" b="1" dirty="0">
                <a:solidFill>
                  <a:srgbClr val="022345"/>
                </a:solidFill>
              </a:rPr>
              <a:t>Blended delivery</a:t>
            </a:r>
            <a:r>
              <a:rPr lang="en-AU" sz="2400" dirty="0">
                <a:solidFill>
                  <a:srgbClr val="022345"/>
                </a:solidFill>
              </a:rPr>
              <a:t>: </a:t>
            </a:r>
            <a:r>
              <a:rPr lang="en-AU" sz="1800" dirty="0"/>
              <a:t>online, supported distance, </a:t>
            </a:r>
            <a:r>
              <a:rPr lang="en-AU" sz="1800" b="1" dirty="0"/>
              <a:t>f2f discipline workshops</a:t>
            </a:r>
            <a:endParaRPr lang="en-AU" sz="1800" b="1" dirty="0">
              <a:solidFill>
                <a:srgbClr val="008000"/>
              </a:solidFill>
            </a:endParaRPr>
          </a:p>
          <a:p>
            <a:pPr marL="0" indent="0" eaLnBrk="0" hangingPunct="0">
              <a:buNone/>
            </a:pPr>
            <a:endParaRPr lang="en-AU" sz="1400" dirty="0"/>
          </a:p>
          <a:p>
            <a:pPr marL="0" indent="0" algn="ctr" eaLnBrk="0" hangingPunct="0">
              <a:buNone/>
            </a:pPr>
            <a:r>
              <a:rPr lang="en-AU" sz="2000" b="1" dirty="0">
                <a:solidFill>
                  <a:srgbClr val="008000"/>
                </a:solidFill>
              </a:rPr>
              <a:t>Getting ON</a:t>
            </a:r>
          </a:p>
          <a:p>
            <a:r>
              <a:rPr lang="en-AU" sz="2400" b="1" dirty="0">
                <a:solidFill>
                  <a:srgbClr val="022345"/>
                </a:solidFill>
              </a:rPr>
              <a:t>Accelerated progression pay </a:t>
            </a:r>
            <a:r>
              <a:rPr lang="en-AU" sz="2400" dirty="0">
                <a:solidFill>
                  <a:srgbClr val="022345"/>
                </a:solidFill>
              </a:rPr>
              <a:t>scales </a:t>
            </a:r>
            <a:r>
              <a:rPr lang="en-AU" sz="2000" dirty="0"/>
              <a:t>for graduates</a:t>
            </a:r>
          </a:p>
          <a:p>
            <a:r>
              <a:rPr lang="en-AU" sz="2400" b="1" dirty="0">
                <a:solidFill>
                  <a:srgbClr val="022345"/>
                </a:solidFill>
              </a:rPr>
              <a:t>In-school Mentoring &amp; PD </a:t>
            </a:r>
            <a:r>
              <a:rPr lang="en-AU" sz="2000" dirty="0"/>
              <a:t>[curriculum &amp; behaviour management]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0379" y="0"/>
            <a:ext cx="1830509" cy="1440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69"/>
            <a:ext cx="1620762" cy="13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8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762" y="274638"/>
            <a:ext cx="3326190" cy="1902505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  <a:br>
              <a:rPr lang="en-US" b="1" dirty="0"/>
            </a:br>
            <a:r>
              <a:rPr lang="en-US" dirty="0">
                <a:latin typeface="Apple Casual"/>
                <a:cs typeface="Apple Casual"/>
              </a:rPr>
              <a:t>in their words …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" y="274638"/>
            <a:ext cx="3031842" cy="2156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4242">
            <a:off x="6386286" y="309561"/>
            <a:ext cx="2576284" cy="1976439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2097" y="2617854"/>
            <a:ext cx="9131903" cy="4240145"/>
          </a:xfrm>
          <a:solidFill>
            <a:srgbClr val="EBF2D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  <a:latin typeface="Apple Casual"/>
                <a:cs typeface="Apple Casual"/>
              </a:rPr>
              <a:t>I know what makes you tick because that was me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  <a:latin typeface="Apple Casual"/>
                <a:cs typeface="Apple Casual"/>
              </a:rPr>
              <a:t>I am going to help you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  <a:latin typeface="Apple Casual"/>
                <a:cs typeface="Apple Casual"/>
              </a:rPr>
              <a:t>I am going to look after you to the best of my ability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  <a:latin typeface="Apple Casual"/>
                <a:cs typeface="Apple Casual"/>
              </a:rPr>
              <a:t>I understand what makes you different and why you feel that 	way</a:t>
            </a:r>
          </a:p>
          <a:p>
            <a:pPr marL="0" indent="0" algn="ctr">
              <a:buNone/>
            </a:pPr>
            <a:r>
              <a:rPr lang="en-AU" dirty="0">
                <a:solidFill>
                  <a:schemeClr val="tx1"/>
                </a:solidFill>
                <a:latin typeface="Apple Casual"/>
                <a:cs typeface="Apple Casual"/>
              </a:rPr>
              <a:t>I understand why some of you feel you don’t fit in because I also didn’t fit 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2" y="274638"/>
            <a:ext cx="7958667" cy="595441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</a:rPr>
              <a:t>Where we’re going … </a:t>
            </a:r>
            <a:br>
              <a:rPr lang="en-US" sz="3200" dirty="0">
                <a:solidFill>
                  <a:srgbClr val="800000"/>
                </a:solidFill>
              </a:rPr>
            </a:b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1. </a:t>
            </a:r>
            <a:r>
              <a:rPr lang="en-US" sz="4000" dirty="0">
                <a:solidFill>
                  <a:srgbClr val="022345"/>
                </a:solidFill>
              </a:rPr>
              <a:t>Evidence based practice</a:t>
            </a:r>
            <a:br>
              <a:rPr lang="en-US" sz="4000" dirty="0">
                <a:solidFill>
                  <a:srgbClr val="022345"/>
                </a:solidFill>
              </a:rPr>
            </a:br>
            <a:r>
              <a:rPr lang="en-US" sz="4000" dirty="0">
                <a:solidFill>
                  <a:srgbClr val="022345"/>
                </a:solidFill>
              </a:rPr>
              <a:t>	</a:t>
            </a:r>
            <a:r>
              <a:rPr lang="en-US" sz="3200" dirty="0">
                <a:solidFill>
                  <a:srgbClr val="022345"/>
                </a:solidFill>
              </a:rPr>
              <a:t>A case study: trade to teacher 	(1999-2013)</a:t>
            </a:r>
            <a:br>
              <a:rPr lang="en-US" sz="3200" dirty="0">
                <a:solidFill>
                  <a:srgbClr val="022345"/>
                </a:solidFill>
              </a:rPr>
            </a:br>
            <a:br>
              <a:rPr lang="en-US" sz="3200" dirty="0">
                <a:solidFill>
                  <a:srgbClr val="022345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2. </a:t>
            </a:r>
            <a:r>
              <a:rPr lang="en-US" sz="4000" dirty="0">
                <a:solidFill>
                  <a:srgbClr val="022345"/>
                </a:solidFill>
              </a:rPr>
              <a:t>Practice-informed Policy</a:t>
            </a:r>
            <a:br>
              <a:rPr lang="en-US" sz="4000" dirty="0">
                <a:solidFill>
                  <a:srgbClr val="022345"/>
                </a:solidFill>
              </a:rPr>
            </a:br>
            <a:br>
              <a:rPr lang="en-US" sz="4000" dirty="0">
                <a:solidFill>
                  <a:srgbClr val="022345"/>
                </a:solidFill>
              </a:rPr>
            </a:br>
            <a:r>
              <a:rPr lang="en-US" sz="4000" dirty="0">
                <a:solidFill>
                  <a:srgbClr val="800000"/>
                </a:solidFill>
              </a:rPr>
              <a:t>3. </a:t>
            </a:r>
            <a:r>
              <a:rPr lang="en-US" sz="4000" dirty="0">
                <a:solidFill>
                  <a:srgbClr val="022345"/>
                </a:solidFill>
              </a:rPr>
              <a:t>Policy-Practice nexus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A case of career transitions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99" y="1577820"/>
            <a:ext cx="5630189" cy="5215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23" y="1779723"/>
            <a:ext cx="14641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3366FF"/>
                </a:solidFill>
              </a:rPr>
              <a:t>From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8367" y="1779723"/>
            <a:ext cx="954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3366FF"/>
                </a:solidFill>
              </a:rPr>
              <a:t>To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791975" y="276666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5501" y="2766660"/>
            <a:ext cx="2295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Teacher</a:t>
            </a:r>
          </a:p>
          <a:p>
            <a:r>
              <a:rPr lang="en-US" sz="2800" dirty="0"/>
              <a:t>10 years later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75341" y="1860619"/>
            <a:ext cx="1279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Trade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1767" y="6350375"/>
            <a:ext cx="18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1729" y="4869969"/>
            <a:ext cx="299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4 year Bachelor degree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Credit trade knowledge &amp; experience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Teacher registration</a:t>
            </a:r>
          </a:p>
        </p:txBody>
      </p:sp>
    </p:spTree>
    <p:extLst>
      <p:ext uri="{BB962C8B-B14F-4D97-AF65-F5344CB8AC3E}">
        <p14:creationId xmlns:p14="http://schemas.microsoft.com/office/powerpoint/2010/main" val="2252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4" y="342236"/>
            <a:ext cx="8973840" cy="996281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1. Why chose to transition to teaching? </a:t>
            </a:r>
            <a:br>
              <a:rPr lang="en-AU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475432"/>
            <a:ext cx="8229598" cy="43825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9753" y="19819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9467060"/>
              </p:ext>
            </p:extLst>
          </p:nvPr>
        </p:nvGraphicFramePr>
        <p:xfrm>
          <a:off x="1" y="1382247"/>
          <a:ext cx="9144000" cy="544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 rot="20902387">
            <a:off x="1479229" y="4823535"/>
            <a:ext cx="14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asual"/>
                <a:cs typeface="Apple Casual"/>
              </a:rPr>
              <a:t>Combinations</a:t>
            </a:r>
          </a:p>
        </p:txBody>
      </p:sp>
      <p:sp>
        <p:nvSpPr>
          <p:cNvPr id="10" name="TextBox 9"/>
          <p:cNvSpPr txBox="1"/>
          <p:nvPr/>
        </p:nvSpPr>
        <p:spPr>
          <a:xfrm rot="20818229">
            <a:off x="3367196" y="3610049"/>
            <a:ext cx="153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22345"/>
                </a:solidFill>
                <a:latin typeface="Apple Casual"/>
                <a:cs typeface="Apple Casual"/>
              </a:rPr>
              <a:t>Unique</a:t>
            </a:r>
          </a:p>
          <a:p>
            <a:r>
              <a:rPr lang="en-US" sz="2000" dirty="0">
                <a:solidFill>
                  <a:srgbClr val="022345"/>
                </a:solidFill>
                <a:latin typeface="Apple Casual"/>
                <a:cs typeface="Apple Casual"/>
              </a:rPr>
              <a:t>Lived</a:t>
            </a:r>
          </a:p>
          <a:p>
            <a:r>
              <a:rPr lang="en-US" sz="2000" dirty="0">
                <a:solidFill>
                  <a:srgbClr val="022345"/>
                </a:solidFill>
                <a:latin typeface="Apple Casual"/>
                <a:cs typeface="Apple Casual"/>
              </a:rPr>
              <a:t>Experiences</a:t>
            </a:r>
          </a:p>
        </p:txBody>
      </p:sp>
      <p:sp>
        <p:nvSpPr>
          <p:cNvPr id="11" name="TextBox 10"/>
          <p:cNvSpPr txBox="1"/>
          <p:nvPr/>
        </p:nvSpPr>
        <p:spPr>
          <a:xfrm rot="939770">
            <a:off x="5773781" y="4647902"/>
            <a:ext cx="14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asual"/>
                <a:cs typeface="Apple Casual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370667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274"/>
            <a:ext cx="8335924" cy="1270075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2. How do they manage that transition process? </a:t>
            </a:r>
            <a:br>
              <a:rPr lang="en-AU" sz="32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92978"/>
            <a:ext cx="3810084" cy="4965022"/>
          </a:xfrm>
          <a:solidFill>
            <a:srgbClr val="D4E9FE"/>
          </a:solidFill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rgbClr val="800000"/>
                </a:solidFill>
              </a:rPr>
              <a:t>Crack the codes</a:t>
            </a:r>
          </a:p>
          <a:p>
            <a:r>
              <a:rPr lang="en-AU" sz="4000" b="1" dirty="0">
                <a:solidFill>
                  <a:srgbClr val="800000"/>
                </a:solidFill>
              </a:rPr>
              <a:t>Use street cred</a:t>
            </a:r>
          </a:p>
          <a:p>
            <a:r>
              <a:rPr lang="en-AU" sz="4000" b="1" dirty="0">
                <a:solidFill>
                  <a:srgbClr val="800000"/>
                </a:solidFill>
              </a:rPr>
              <a:t>Fuse school &amp; real world </a:t>
            </a:r>
          </a:p>
          <a:p>
            <a:pPr marL="0" indent="0">
              <a:buNone/>
            </a:pPr>
            <a:endParaRPr lang="en-AU" sz="2000" dirty="0"/>
          </a:p>
          <a:p>
            <a:endParaRPr lang="en-US" sz="20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84" y="1585571"/>
            <a:ext cx="5333915" cy="52724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427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904" y="274637"/>
            <a:ext cx="6735334" cy="3634441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Trade to Student </a:t>
            </a:r>
            <a:br>
              <a:rPr lang="en-AU" sz="3200" b="1" dirty="0"/>
            </a:br>
            <a:r>
              <a:rPr lang="en-AU" sz="3200" dirty="0">
                <a:latin typeface="Apple Casual"/>
                <a:cs typeface="Apple Casual"/>
              </a:rPr>
              <a:t>Backpack for “moving in” </a:t>
            </a:r>
            <a:br>
              <a:rPr lang="en-AU" sz="3200" dirty="0">
                <a:latin typeface="Apple Casual"/>
                <a:cs typeface="Apple Casual"/>
              </a:rPr>
            </a:br>
            <a:r>
              <a:rPr lang="en-AU" sz="3200" dirty="0">
                <a:latin typeface="Apple Casual"/>
                <a:cs typeface="Apple Casual"/>
              </a:rPr>
              <a:t>&amp; “moving through” university</a:t>
            </a:r>
            <a:br>
              <a:rPr lang="en-AU" sz="3200" dirty="0">
                <a:latin typeface="Apple Casual"/>
                <a:cs typeface="Apple Casual"/>
              </a:rPr>
            </a:br>
            <a:br>
              <a:rPr lang="en-AU" sz="3200" dirty="0">
                <a:latin typeface="Apple Casual"/>
                <a:cs typeface="Apple Casual"/>
              </a:rPr>
            </a:br>
            <a:r>
              <a:rPr lang="en-AU" sz="3200" dirty="0">
                <a:latin typeface="Apple Casual"/>
                <a:cs typeface="Apple Casual"/>
              </a:rPr>
              <a:t>- </a:t>
            </a:r>
            <a:r>
              <a:rPr lang="en-AU" sz="3200" dirty="0"/>
              <a:t>distance &amp; f2f </a:t>
            </a:r>
            <a:r>
              <a:rPr lang="en-AU" sz="3200" dirty="0" err="1"/>
              <a:t>residentials</a:t>
            </a:r>
            <a:br>
              <a:rPr lang="en-AU" sz="3200" dirty="0"/>
            </a:br>
            <a:r>
              <a:rPr lang="en-AU" sz="3200" dirty="0"/>
              <a:t>-  earn &amp; learn options</a:t>
            </a:r>
            <a:br>
              <a:rPr lang="en-AU" sz="3200" dirty="0"/>
            </a:br>
            <a:r>
              <a:rPr lang="en-AU" sz="3200" dirty="0"/>
              <a:t>-  language &amp; literacy inclusive </a:t>
            </a:r>
            <a:br>
              <a:rPr lang="en-AU" sz="3200" dirty="0"/>
            </a:br>
            <a:r>
              <a:rPr lang="en-AU" sz="3200" dirty="0"/>
              <a:t>-  built-in personal touch via coordinator</a:t>
            </a:r>
            <a:br>
              <a:rPr lang="en-AU" dirty="0"/>
            </a:b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9" y="0"/>
            <a:ext cx="2213040" cy="2243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342"/>
            <a:ext cx="9144000" cy="28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903" y="274637"/>
            <a:ext cx="6737985" cy="3733310"/>
          </a:xfrm>
        </p:spPr>
        <p:txBody>
          <a:bodyPr>
            <a:normAutofit fontScale="90000"/>
          </a:bodyPr>
          <a:lstStyle/>
          <a:p>
            <a:r>
              <a:rPr lang="en-AU" sz="3200" b="1" dirty="0"/>
              <a:t>Student to Teacher </a:t>
            </a:r>
            <a:br>
              <a:rPr lang="en-AU" sz="3200" b="1" dirty="0"/>
            </a:br>
            <a:r>
              <a:rPr lang="en-AU" sz="3200" dirty="0">
                <a:latin typeface="Apple Casual"/>
                <a:cs typeface="Apple Casual"/>
              </a:rPr>
              <a:t>Backpack for “moving out” into schools</a:t>
            </a:r>
            <a:br>
              <a:rPr lang="en-AU" sz="3200" dirty="0">
                <a:latin typeface="Apple Casual"/>
                <a:cs typeface="Apple Casual"/>
              </a:rPr>
            </a:br>
            <a:r>
              <a:rPr lang="en-AU" sz="3200" dirty="0">
                <a:latin typeface="Apple Casual"/>
                <a:cs typeface="Apple Casual"/>
              </a:rPr>
              <a:t>- </a:t>
            </a:r>
            <a:r>
              <a:rPr lang="en-AU" sz="3200" dirty="0"/>
              <a:t>reduced teaching load</a:t>
            </a:r>
            <a:br>
              <a:rPr lang="en-AU" sz="3200" dirty="0"/>
            </a:br>
            <a:r>
              <a:rPr lang="en-AU" sz="3200" dirty="0"/>
              <a:t>-  customised induction: </a:t>
            </a:r>
            <a:r>
              <a:rPr lang="en-AU" sz="2700" dirty="0"/>
              <a:t>school</a:t>
            </a:r>
            <a:r>
              <a:rPr lang="en-AU" sz="3200" dirty="0"/>
              <a:t> </a:t>
            </a:r>
            <a:r>
              <a:rPr lang="en-AU" sz="2700" dirty="0"/>
              <a:t>&amp; department policy &amp; procedures, protocols,</a:t>
            </a:r>
            <a:br>
              <a:rPr lang="en-AU" sz="2700" dirty="0"/>
            </a:br>
            <a:r>
              <a:rPr lang="en-AU" sz="2700" dirty="0"/>
              <a:t>expectations</a:t>
            </a:r>
            <a:br>
              <a:rPr lang="en-AU" sz="2700" dirty="0"/>
            </a:br>
            <a:r>
              <a:rPr lang="en-AU" sz="3200" dirty="0"/>
              <a:t>-  PD opportunities: </a:t>
            </a:r>
            <a:r>
              <a:rPr lang="en-AU" sz="2700" dirty="0"/>
              <a:t>unpacking curriculum &amp; design, classroom management 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9" y="0"/>
            <a:ext cx="2213040" cy="2243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952" y="32246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36" y="4403418"/>
            <a:ext cx="4190328" cy="2454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106" y="4403418"/>
            <a:ext cx="3447893" cy="2476801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>
            <a:off x="4821536" y="4007948"/>
            <a:ext cx="965829" cy="205340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3992598" y="4007948"/>
            <a:ext cx="828939" cy="205340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5563"/>
          </a:xfrm>
        </p:spPr>
        <p:txBody>
          <a:bodyPr>
            <a:normAutofit/>
          </a:bodyPr>
          <a:lstStyle/>
          <a:p>
            <a:r>
              <a:rPr lang="en-AU" dirty="0"/>
              <a:t>The Hybrid Teacher: both … and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18916"/>
            <a:ext cx="8229598" cy="3996916"/>
          </a:xfrm>
        </p:spPr>
        <p:txBody>
          <a:bodyPr>
            <a:noAutofit/>
          </a:bodyPr>
          <a:lstStyle/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2726"/>
            <a:ext cx="9144000" cy="52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9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88"/>
            <a:ext cx="5451845" cy="1557368"/>
          </a:xfrm>
        </p:spPr>
        <p:txBody>
          <a:bodyPr>
            <a:normAutofit fontScale="90000"/>
          </a:bodyPr>
          <a:lstStyle/>
          <a:p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br>
              <a:rPr lang="en-AU" sz="3200" dirty="0"/>
            </a:br>
            <a:r>
              <a:rPr lang="en-AU" sz="3600" b="1" dirty="0">
                <a:solidFill>
                  <a:srgbClr val="800000"/>
                </a:solidFill>
              </a:rPr>
              <a:t>So what for … </a:t>
            </a:r>
            <a:br>
              <a:rPr lang="en-AU" sz="3600" b="1" dirty="0">
                <a:solidFill>
                  <a:srgbClr val="800000"/>
                </a:solidFill>
              </a:rPr>
            </a:br>
            <a:r>
              <a:rPr lang="en-AU" sz="4000" b="1" dirty="0">
                <a:solidFill>
                  <a:srgbClr val="800000"/>
                </a:solidFill>
              </a:rPr>
              <a:t>Policy</a:t>
            </a:r>
            <a:br>
              <a:rPr lang="en-AU" sz="2000" dirty="0"/>
            </a:br>
            <a:br>
              <a:rPr lang="en-AU" sz="2000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441272"/>
            <a:ext cx="9144000" cy="4416728"/>
          </a:xfrm>
          <a:solidFill>
            <a:srgbClr val="EBF2D6"/>
          </a:solidFill>
        </p:spPr>
        <p:txBody>
          <a:bodyPr>
            <a:noAutofit/>
          </a:bodyPr>
          <a:lstStyle/>
          <a:p>
            <a:pPr marL="400050" lvl="1" indent="0" eaLnBrk="0" hangingPunct="0">
              <a:buNone/>
            </a:pPr>
            <a:endParaRPr lang="en-AU" sz="2000" dirty="0"/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      </a:t>
            </a:r>
            <a:r>
              <a:rPr lang="en-AU" sz="3200" dirty="0">
                <a:solidFill>
                  <a:schemeClr val="tx1"/>
                </a:solidFill>
              </a:rPr>
              <a:t> 2007   Supply &amp; Demand crisis </a:t>
            </a:r>
            <a:endParaRPr lang="en-AU" sz="16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1600" dirty="0">
                <a:solidFill>
                  <a:schemeClr val="tx1"/>
                </a:solidFill>
              </a:rPr>
              <a:t>         </a:t>
            </a:r>
            <a:r>
              <a:rPr lang="en-AU" sz="1800" dirty="0">
                <a:solidFill>
                  <a:schemeClr val="tx1"/>
                </a:solidFill>
              </a:rPr>
              <a:t>(Queensland Government)</a:t>
            </a:r>
          </a:p>
          <a:p>
            <a:pPr marL="0" indent="0" eaLnBrk="0" hangingPunct="0">
              <a:buNone/>
            </a:pPr>
            <a:r>
              <a:rPr lang="en-AU" i="1" dirty="0">
                <a:solidFill>
                  <a:schemeClr val="tx1"/>
                </a:solidFill>
              </a:rPr>
              <a:t>Response: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Scholarships to current secondary and primary teacher workforce who may have been interested in retraining as Industrial Technology &amp; Design and Home Economics/Hospitality teachers (DETA, 2007)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Fast track incentives  upon completion e.g. accelerated progression pay scales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000" dirty="0"/>
              <a:t>Scholarships  to trades persons to enter  pre-service  teacher  education degrees  </a:t>
            </a:r>
          </a:p>
          <a:p>
            <a:pPr marL="0" indent="0" eaLnBrk="0" hangingPunct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0" indent="0" eaLnBrk="0" hangingPunct="0">
              <a:buNone/>
            </a:pPr>
            <a:r>
              <a:rPr lang="en-AU" sz="2400" dirty="0">
                <a:solidFill>
                  <a:schemeClr val="tx1"/>
                </a:solidFill>
              </a:rPr>
              <a:t>2011	failure to recruit tradespersons in sufficient numbers into initial Secondary teacher education programs </a:t>
            </a:r>
            <a:r>
              <a:rPr lang="en-AU" sz="1800" dirty="0">
                <a:solidFill>
                  <a:schemeClr val="tx1"/>
                </a:solidFill>
              </a:rPr>
              <a:t>(Australian Government) </a:t>
            </a:r>
          </a:p>
          <a:p>
            <a:pPr marL="0" indent="0" eaLnBrk="0" hangingPunct="0">
              <a:buNone/>
            </a:pPr>
            <a:endParaRPr lang="en-AU" sz="1800" dirty="0">
              <a:solidFill>
                <a:schemeClr val="tx1"/>
              </a:solidFill>
            </a:endParaRPr>
          </a:p>
          <a:p>
            <a:pPr eaLnBrk="0" hangingPunct="0"/>
            <a:endParaRPr lang="en-AU" dirty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15" y="60843"/>
            <a:ext cx="3401660" cy="2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5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QUni">
      <a:dk1>
        <a:srgbClr val="022345"/>
      </a:dk1>
      <a:lt1>
        <a:sysClr val="window" lastClr="FFFFFF"/>
      </a:lt1>
      <a:dk2>
        <a:srgbClr val="022345"/>
      </a:dk2>
      <a:lt2>
        <a:srgbClr val="FFFFFF"/>
      </a:lt2>
      <a:accent1>
        <a:srgbClr val="B5D107"/>
      </a:accent1>
      <a:accent2>
        <a:srgbClr val="022345"/>
      </a:accent2>
      <a:accent3>
        <a:srgbClr val="464749"/>
      </a:accent3>
      <a:accent4>
        <a:srgbClr val="6D8495"/>
      </a:accent4>
      <a:accent5>
        <a:srgbClr val="B5D107"/>
      </a:accent5>
      <a:accent6>
        <a:srgbClr val="022345"/>
      </a:accent6>
      <a:hlink>
        <a:srgbClr val="0E7DFF"/>
      </a:hlink>
      <a:folHlink>
        <a:srgbClr val="1E00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P_TEM_0010_PPT (1)</Template>
  <TotalTime>27981</TotalTime>
  <Words>450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Apple Casual</vt:lpstr>
      <vt:lpstr>Arial</vt:lpstr>
      <vt:lpstr>Calibri</vt:lpstr>
      <vt:lpstr>Office Theme</vt:lpstr>
      <vt:lpstr> </vt:lpstr>
      <vt:lpstr>Where we’re going …   1. Evidence based practice  A case study: trade to teacher  (1999-2013)  2. Practice-informed Policy  3. Policy-Practice nexus </vt:lpstr>
      <vt:lpstr>A case of career transitions</vt:lpstr>
      <vt:lpstr>1. Why chose to transition to teaching?  </vt:lpstr>
      <vt:lpstr>2. How do they manage that transition process?  </vt:lpstr>
      <vt:lpstr>Trade to Student  Backpack for “moving in”  &amp; “moving through” university  - distance &amp; f2f residentials -  earn &amp; learn options -  language &amp; literacy inclusive  -  built-in personal touch via coordinator </vt:lpstr>
      <vt:lpstr>Student to Teacher  Backpack for “moving out” into schools - reduced teaching load -  customised induction: school &amp; department policy &amp; procedures, protocols, expectations -  PD opportunities: unpacking curriculum &amp; design, classroom management practices</vt:lpstr>
      <vt:lpstr>The Hybrid Teacher: both … and …</vt:lpstr>
      <vt:lpstr>     So what for …  Policy      </vt:lpstr>
      <vt:lpstr>     So what happened? [by end of case study research]      </vt:lpstr>
      <vt:lpstr>     Significance of findings?     </vt:lpstr>
      <vt:lpstr>What to do?  Drive future integrated policy &amp; practice</vt:lpstr>
      <vt:lpstr>How to do it?  National Taskforce Education Employers + Industries/Firms + Universities + VET &amp; Teaching  standards agencies</vt:lpstr>
      <vt:lpstr>Conclusion in their words … </vt:lpstr>
    </vt:vector>
  </TitlesOfParts>
  <Company>CQUniversity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Jadeyn Ly</dc:creator>
  <cp:lastModifiedBy>Anne</cp:lastModifiedBy>
  <cp:revision>685</cp:revision>
  <cp:lastPrinted>2017-12-05T08:21:27Z</cp:lastPrinted>
  <dcterms:created xsi:type="dcterms:W3CDTF">2015-11-26T00:19:56Z</dcterms:created>
  <dcterms:modified xsi:type="dcterms:W3CDTF">2018-06-08T01:24:07Z</dcterms:modified>
</cp:coreProperties>
</file>