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1"/>
  </p:sldMasterIdLst>
  <p:notesMasterIdLst>
    <p:notesMasterId r:id="rId25"/>
  </p:notesMasterIdLst>
  <p:sldIdLst>
    <p:sldId id="257" r:id="rId2"/>
    <p:sldId id="258" r:id="rId3"/>
    <p:sldId id="259" r:id="rId4"/>
    <p:sldId id="260" r:id="rId5"/>
    <p:sldId id="261" r:id="rId6"/>
    <p:sldId id="262" r:id="rId7"/>
    <p:sldId id="273" r:id="rId8"/>
    <p:sldId id="279" r:id="rId9"/>
    <p:sldId id="284" r:id="rId10"/>
    <p:sldId id="285" r:id="rId11"/>
    <p:sldId id="282" r:id="rId12"/>
    <p:sldId id="283" r:id="rId13"/>
    <p:sldId id="286" r:id="rId14"/>
    <p:sldId id="280" r:id="rId15"/>
    <p:sldId id="287" r:id="rId16"/>
    <p:sldId id="281" r:id="rId17"/>
    <p:sldId id="288" r:id="rId18"/>
    <p:sldId id="289" r:id="rId19"/>
    <p:sldId id="274" r:id="rId20"/>
    <p:sldId id="275" r:id="rId21"/>
    <p:sldId id="276" r:id="rId22"/>
    <p:sldId id="277"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09"/>
    <p:restoredTop sz="86486"/>
  </p:normalViewPr>
  <p:slideViewPr>
    <p:cSldViewPr snapToGrid="0" snapToObjects="1">
      <p:cViewPr varScale="1">
        <p:scale>
          <a:sx n="63" d="100"/>
          <a:sy n="63" d="100"/>
        </p:scale>
        <p:origin x="1032" y="72"/>
      </p:cViewPr>
      <p:guideLst/>
    </p:cSldViewPr>
  </p:slideViewPr>
  <p:outlineViewPr>
    <p:cViewPr>
      <p:scale>
        <a:sx n="33" d="100"/>
        <a:sy n="33" d="100"/>
      </p:scale>
      <p:origin x="0" y="-3071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A7955A-F508-5643-8895-0345EB9DE0A2}" type="datetimeFigureOut">
              <a:rPr lang="en-US" smtClean="0"/>
              <a:t>6/8/2018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53E1D9-631A-3744-BA03-2BC1793FB3B3}" type="slidenum">
              <a:rPr lang="en-US" smtClean="0"/>
              <a:t>‹#›</a:t>
            </a:fld>
            <a:endParaRPr lang="en-US"/>
          </a:p>
        </p:txBody>
      </p:sp>
    </p:spTree>
    <p:extLst>
      <p:ext uri="{BB962C8B-B14F-4D97-AF65-F5344CB8AC3E}">
        <p14:creationId xmlns:p14="http://schemas.microsoft.com/office/powerpoint/2010/main" val="4482004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353E1D9-631A-3744-BA03-2BC1793FB3B3}" type="slidenum">
              <a:rPr lang="en-US" smtClean="0"/>
              <a:t>1</a:t>
            </a:fld>
            <a:endParaRPr lang="en-US"/>
          </a:p>
        </p:txBody>
      </p:sp>
    </p:spTree>
    <p:extLst>
      <p:ext uri="{BB962C8B-B14F-4D97-AF65-F5344CB8AC3E}">
        <p14:creationId xmlns:p14="http://schemas.microsoft.com/office/powerpoint/2010/main" val="19514947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353E1D9-631A-3744-BA03-2BC1793FB3B3}" type="slidenum">
              <a:rPr lang="en-US" smtClean="0"/>
              <a:t>10</a:t>
            </a:fld>
            <a:endParaRPr lang="en-US"/>
          </a:p>
        </p:txBody>
      </p:sp>
    </p:spTree>
    <p:extLst>
      <p:ext uri="{BB962C8B-B14F-4D97-AF65-F5344CB8AC3E}">
        <p14:creationId xmlns:p14="http://schemas.microsoft.com/office/powerpoint/2010/main" val="41452077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353E1D9-631A-3744-BA03-2BC1793FB3B3}" type="slidenum">
              <a:rPr lang="en-US" smtClean="0"/>
              <a:t>11</a:t>
            </a:fld>
            <a:endParaRPr lang="en-US"/>
          </a:p>
        </p:txBody>
      </p:sp>
    </p:spTree>
    <p:extLst>
      <p:ext uri="{BB962C8B-B14F-4D97-AF65-F5344CB8AC3E}">
        <p14:creationId xmlns:p14="http://schemas.microsoft.com/office/powerpoint/2010/main" val="18345921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353E1D9-631A-3744-BA03-2BC1793FB3B3}" type="slidenum">
              <a:rPr lang="en-US" smtClean="0"/>
              <a:t>12</a:t>
            </a:fld>
            <a:endParaRPr lang="en-US"/>
          </a:p>
        </p:txBody>
      </p:sp>
    </p:spTree>
    <p:extLst>
      <p:ext uri="{BB962C8B-B14F-4D97-AF65-F5344CB8AC3E}">
        <p14:creationId xmlns:p14="http://schemas.microsoft.com/office/powerpoint/2010/main" val="17055398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353E1D9-631A-3744-BA03-2BC1793FB3B3}" type="slidenum">
              <a:rPr lang="en-US" smtClean="0"/>
              <a:t>13</a:t>
            </a:fld>
            <a:endParaRPr lang="en-US"/>
          </a:p>
        </p:txBody>
      </p:sp>
    </p:spTree>
    <p:extLst>
      <p:ext uri="{BB962C8B-B14F-4D97-AF65-F5344CB8AC3E}">
        <p14:creationId xmlns:p14="http://schemas.microsoft.com/office/powerpoint/2010/main" val="27733966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353E1D9-631A-3744-BA03-2BC1793FB3B3}" type="slidenum">
              <a:rPr lang="en-US" smtClean="0"/>
              <a:t>14</a:t>
            </a:fld>
            <a:endParaRPr lang="en-US"/>
          </a:p>
        </p:txBody>
      </p:sp>
    </p:spTree>
    <p:extLst>
      <p:ext uri="{BB962C8B-B14F-4D97-AF65-F5344CB8AC3E}">
        <p14:creationId xmlns:p14="http://schemas.microsoft.com/office/powerpoint/2010/main" val="16782497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353E1D9-631A-3744-BA03-2BC1793FB3B3}" type="slidenum">
              <a:rPr lang="en-US" smtClean="0"/>
              <a:t>15</a:t>
            </a:fld>
            <a:endParaRPr lang="en-US"/>
          </a:p>
        </p:txBody>
      </p:sp>
    </p:spTree>
    <p:extLst>
      <p:ext uri="{BB962C8B-B14F-4D97-AF65-F5344CB8AC3E}">
        <p14:creationId xmlns:p14="http://schemas.microsoft.com/office/powerpoint/2010/main" val="20612355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353E1D9-631A-3744-BA03-2BC1793FB3B3}" type="slidenum">
              <a:rPr lang="en-US" smtClean="0"/>
              <a:t>16</a:t>
            </a:fld>
            <a:endParaRPr lang="en-US"/>
          </a:p>
        </p:txBody>
      </p:sp>
    </p:spTree>
    <p:extLst>
      <p:ext uri="{BB962C8B-B14F-4D97-AF65-F5344CB8AC3E}">
        <p14:creationId xmlns:p14="http://schemas.microsoft.com/office/powerpoint/2010/main" val="30990802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353E1D9-631A-3744-BA03-2BC1793FB3B3}" type="slidenum">
              <a:rPr lang="en-US" smtClean="0"/>
              <a:t>17</a:t>
            </a:fld>
            <a:endParaRPr lang="en-US"/>
          </a:p>
        </p:txBody>
      </p:sp>
    </p:spTree>
    <p:extLst>
      <p:ext uri="{BB962C8B-B14F-4D97-AF65-F5344CB8AC3E}">
        <p14:creationId xmlns:p14="http://schemas.microsoft.com/office/powerpoint/2010/main" val="17306059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353E1D9-631A-3744-BA03-2BC1793FB3B3}" type="slidenum">
              <a:rPr lang="en-US" smtClean="0"/>
              <a:t>18</a:t>
            </a:fld>
            <a:endParaRPr lang="en-US"/>
          </a:p>
        </p:txBody>
      </p:sp>
    </p:spTree>
    <p:extLst>
      <p:ext uri="{BB962C8B-B14F-4D97-AF65-F5344CB8AC3E}">
        <p14:creationId xmlns:p14="http://schemas.microsoft.com/office/powerpoint/2010/main" val="40170492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Underpinning much of the respondents’ discomfort at their inability to deal with dilemmas was a traditional formalist belief that a dilemma must </a:t>
            </a:r>
            <a:r>
              <a:rPr lang="en-US" sz="1200" i="1" kern="1200" dirty="0">
                <a:solidFill>
                  <a:schemeClr val="tx1"/>
                </a:solidFill>
                <a:effectLst/>
                <a:latin typeface="+mn-lt"/>
                <a:ea typeface="+mn-ea"/>
                <a:cs typeface="+mn-cs"/>
              </a:rPr>
              <a:t>have</a:t>
            </a:r>
            <a:r>
              <a:rPr lang="en-US" sz="1200" kern="1200" dirty="0">
                <a:solidFill>
                  <a:schemeClr val="tx1"/>
                </a:solidFill>
                <a:effectLst/>
                <a:latin typeface="+mn-lt"/>
                <a:ea typeface="+mn-ea"/>
                <a:cs typeface="+mn-cs"/>
              </a:rPr>
              <a:t> a solution. Contemporary ethics, though, is grounded in an acceptance of the general</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irresolvability</a:t>
            </a:r>
            <a:r>
              <a:rPr lang="en-US" sz="1200" kern="1200" dirty="0">
                <a:solidFill>
                  <a:schemeClr val="tx1"/>
                </a:solidFill>
                <a:effectLst/>
                <a:latin typeface="+mn-lt"/>
                <a:ea typeface="+mn-ea"/>
                <a:cs typeface="+mn-cs"/>
              </a:rPr>
              <a:t> of such dilemmas</a:t>
            </a:r>
            <a:r>
              <a:rPr lang="en-US" sz="1200" i="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emphasizing instead the importance of situationally responsive actions in the </a:t>
            </a:r>
            <a:r>
              <a:rPr lang="en-US" sz="1200" i="1" kern="1200" dirty="0">
                <a:solidFill>
                  <a:schemeClr val="tx1"/>
                </a:solidFill>
                <a:effectLst/>
                <a:latin typeface="+mn-lt"/>
                <a:ea typeface="+mn-ea"/>
                <a:cs typeface="+mn-cs"/>
              </a:rPr>
              <a:t>face</a:t>
            </a:r>
            <a:r>
              <a:rPr lang="en-US" sz="1200" kern="1200" dirty="0">
                <a:solidFill>
                  <a:schemeClr val="tx1"/>
                </a:solidFill>
                <a:effectLst/>
                <a:latin typeface="+mn-lt"/>
                <a:ea typeface="+mn-ea"/>
                <a:cs typeface="+mn-cs"/>
              </a:rPr>
              <a:t> of the dilemmas (</a:t>
            </a:r>
            <a:r>
              <a:rPr lang="en-US" sz="1200" kern="1200" dirty="0" err="1">
                <a:solidFill>
                  <a:schemeClr val="tx1"/>
                </a:solidFill>
                <a:effectLst/>
                <a:latin typeface="+mn-lt"/>
                <a:ea typeface="+mn-ea"/>
                <a:cs typeface="+mn-cs"/>
              </a:rPr>
              <a:t>Bagnall</a:t>
            </a:r>
            <a:r>
              <a:rPr lang="en-US" sz="1200" kern="1200" dirty="0">
                <a:solidFill>
                  <a:schemeClr val="tx1"/>
                </a:solidFill>
                <a:effectLst/>
                <a:latin typeface="+mn-lt"/>
                <a:ea typeface="+mn-ea"/>
                <a:cs typeface="+mn-cs"/>
              </a:rPr>
              <a:t> 1998). Respondents were evidently unaware of the understandings of challenges in their work, although they were acutely aware of their ignorance of, and lack of skill in dealing with, the dilemmas. </a:t>
            </a: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Underpinning much of the respondents’ discomfort at their inability to deal with dilemmas was a traditional formalist belief that a dilemma must </a:t>
            </a:r>
            <a:r>
              <a:rPr lang="en-US" sz="1200" i="1" kern="1200" dirty="0">
                <a:solidFill>
                  <a:schemeClr val="tx1"/>
                </a:solidFill>
                <a:effectLst/>
                <a:latin typeface="+mn-lt"/>
                <a:ea typeface="+mn-ea"/>
                <a:cs typeface="+mn-cs"/>
              </a:rPr>
              <a:t>have</a:t>
            </a:r>
            <a:r>
              <a:rPr lang="en-US" sz="1200" kern="1200" dirty="0">
                <a:solidFill>
                  <a:schemeClr val="tx1"/>
                </a:solidFill>
                <a:effectLst/>
                <a:latin typeface="+mn-lt"/>
                <a:ea typeface="+mn-ea"/>
                <a:cs typeface="+mn-cs"/>
              </a:rPr>
              <a:t> a solution. Contemporary ethics, though, is grounded in an acceptance of the general</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irresolvability</a:t>
            </a:r>
            <a:r>
              <a:rPr lang="en-US" sz="1200" kern="1200" dirty="0">
                <a:solidFill>
                  <a:schemeClr val="tx1"/>
                </a:solidFill>
                <a:effectLst/>
                <a:latin typeface="+mn-lt"/>
                <a:ea typeface="+mn-ea"/>
                <a:cs typeface="+mn-cs"/>
              </a:rPr>
              <a:t> of such dilemmas</a:t>
            </a:r>
            <a:r>
              <a:rPr lang="en-US" sz="1200" i="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emphasizing instead the importance of situationally responsive actions in the </a:t>
            </a:r>
            <a:r>
              <a:rPr lang="en-US" sz="1200" i="1" kern="1200" dirty="0">
                <a:solidFill>
                  <a:schemeClr val="tx1"/>
                </a:solidFill>
                <a:effectLst/>
                <a:latin typeface="+mn-lt"/>
                <a:ea typeface="+mn-ea"/>
                <a:cs typeface="+mn-cs"/>
              </a:rPr>
              <a:t>face</a:t>
            </a:r>
            <a:r>
              <a:rPr lang="en-US" sz="1200" kern="1200" dirty="0">
                <a:solidFill>
                  <a:schemeClr val="tx1"/>
                </a:solidFill>
                <a:effectLst/>
                <a:latin typeface="+mn-lt"/>
                <a:ea typeface="+mn-ea"/>
                <a:cs typeface="+mn-cs"/>
              </a:rPr>
              <a:t> of the dilemmas (</a:t>
            </a:r>
            <a:r>
              <a:rPr lang="en-US" sz="1200" kern="1200" dirty="0" err="1">
                <a:solidFill>
                  <a:schemeClr val="tx1"/>
                </a:solidFill>
                <a:effectLst/>
                <a:latin typeface="+mn-lt"/>
                <a:ea typeface="+mn-ea"/>
                <a:cs typeface="+mn-cs"/>
              </a:rPr>
              <a:t>Bagnall</a:t>
            </a:r>
            <a:r>
              <a:rPr lang="en-US" sz="1200" kern="1200" dirty="0">
                <a:solidFill>
                  <a:schemeClr val="tx1"/>
                </a:solidFill>
                <a:effectLst/>
                <a:latin typeface="+mn-lt"/>
                <a:ea typeface="+mn-ea"/>
                <a:cs typeface="+mn-cs"/>
              </a:rPr>
              <a:t> 1998). Respondents were evidently unaware of the understandings of challenges in their work, although they were acutely aware of their ignorance of, and lack of skill in dealing with, the dilemmas. </a:t>
            </a:r>
            <a:endParaRPr lang="en-GB" sz="1200" kern="1200" dirty="0">
              <a:solidFill>
                <a:schemeClr val="tx1"/>
              </a:solidFill>
              <a:effectLst/>
              <a:latin typeface="+mn-lt"/>
              <a:ea typeface="+mn-ea"/>
              <a:cs typeface="+mn-cs"/>
            </a:endParaRPr>
          </a:p>
          <a:p>
            <a:endParaRPr lang="en-AU" dirty="0"/>
          </a:p>
          <a:p>
            <a:r>
              <a:rPr lang="en-AU" dirty="0"/>
              <a:t>professionalism was being reconstructed and redefined</a:t>
            </a:r>
          </a:p>
          <a:p>
            <a:endParaRPr lang="en-AU" dirty="0"/>
          </a:p>
          <a:p>
            <a:pPr marL="0" marR="0" indent="0" algn="l" defTabSz="914400" rtl="0" eaLnBrk="1" fontAlgn="auto" latinLnBrk="0" hangingPunct="1">
              <a:lnSpc>
                <a:spcPct val="100000"/>
              </a:lnSpc>
              <a:spcBef>
                <a:spcPts val="0"/>
              </a:spcBef>
              <a:spcAft>
                <a:spcPts val="0"/>
              </a:spcAft>
              <a:buClrTx/>
              <a:buSzTx/>
              <a:buFontTx/>
              <a:buNone/>
              <a:tabLst/>
              <a:defRPr/>
            </a:pPr>
            <a:r>
              <a:rPr lang="en-AU" dirty="0"/>
              <a:t>either to suspend morality and conform to the expectations of the RTO or resign from their jobs. </a:t>
            </a:r>
            <a:endParaRPr lang="en-US" dirty="0"/>
          </a:p>
          <a:p>
            <a:endParaRPr lang="en-US" dirty="0"/>
          </a:p>
        </p:txBody>
      </p:sp>
      <p:sp>
        <p:nvSpPr>
          <p:cNvPr id="4" name="Slide Number Placeholder 3"/>
          <p:cNvSpPr>
            <a:spLocks noGrp="1"/>
          </p:cNvSpPr>
          <p:nvPr>
            <p:ph type="sldNum" sz="quarter" idx="10"/>
          </p:nvPr>
        </p:nvSpPr>
        <p:spPr/>
        <p:txBody>
          <a:bodyPr/>
          <a:lstStyle/>
          <a:p>
            <a:fld id="{B10331AD-8961-4D77-B126-7B2C6423BE25}" type="slidenum">
              <a:rPr lang="en-AU" smtClean="0"/>
              <a:t>19</a:t>
            </a:fld>
            <a:endParaRPr lang="en-AU"/>
          </a:p>
        </p:txBody>
      </p:sp>
    </p:spTree>
    <p:extLst>
      <p:ext uri="{BB962C8B-B14F-4D97-AF65-F5344CB8AC3E}">
        <p14:creationId xmlns:p14="http://schemas.microsoft.com/office/powerpoint/2010/main" val="18676664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10331AD-8961-4D77-B126-7B2C6423BE25}" type="slidenum">
              <a:rPr lang="en-AU" smtClean="0"/>
              <a:t>2</a:t>
            </a:fld>
            <a:endParaRPr lang="en-AU"/>
          </a:p>
        </p:txBody>
      </p:sp>
    </p:spTree>
    <p:extLst>
      <p:ext uri="{BB962C8B-B14F-4D97-AF65-F5344CB8AC3E}">
        <p14:creationId xmlns:p14="http://schemas.microsoft.com/office/powerpoint/2010/main" val="16790736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53E1D9-631A-3744-BA03-2BC1793FB3B3}" type="slidenum">
              <a:rPr lang="en-US" smtClean="0"/>
              <a:t>20</a:t>
            </a:fld>
            <a:endParaRPr lang="en-US"/>
          </a:p>
        </p:txBody>
      </p:sp>
    </p:spTree>
    <p:extLst>
      <p:ext uri="{BB962C8B-B14F-4D97-AF65-F5344CB8AC3E}">
        <p14:creationId xmlns:p14="http://schemas.microsoft.com/office/powerpoint/2010/main" val="10693792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moral dilemmas associated with teaching and their suffering;</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the educational risks of providing no employability skills and serious</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disadvangate</a:t>
            </a:r>
            <a:r>
              <a:rPr lang="en-US" sz="1200" kern="1200" dirty="0">
                <a:solidFill>
                  <a:schemeClr val="tx1"/>
                </a:solidFill>
                <a:effectLst/>
                <a:latin typeface="+mn-lt"/>
                <a:ea typeface="+mn-ea"/>
                <a:cs typeface="+mn-cs"/>
              </a:rPr>
              <a:t> of greater crushed </a:t>
            </a:r>
            <a:r>
              <a:rPr lang="en-US" sz="1200" kern="1200" dirty="0" err="1">
                <a:solidFill>
                  <a:schemeClr val="tx1"/>
                </a:solidFill>
                <a:effectLst/>
                <a:latin typeface="+mn-lt"/>
                <a:ea typeface="+mn-ea"/>
                <a:cs typeface="+mn-cs"/>
              </a:rPr>
              <a:t>conscientization</a:t>
            </a:r>
            <a:r>
              <a:rPr lang="en-US" sz="1200" kern="1200" dirty="0">
                <a:solidFill>
                  <a:schemeClr val="tx1"/>
                </a:solidFill>
                <a:effectLst/>
                <a:latin typeface="+mn-lt"/>
                <a:ea typeface="+mn-ea"/>
                <a:cs typeface="+mn-cs"/>
              </a:rPr>
              <a:t>, compassion </a:t>
            </a:r>
            <a:r>
              <a:rPr lang="en-US" sz="1200" kern="1200">
                <a:solidFill>
                  <a:schemeClr val="tx1"/>
                </a:solidFill>
                <a:effectLst/>
                <a:latin typeface="+mn-lt"/>
                <a:ea typeface="+mn-ea"/>
                <a:cs typeface="+mn-cs"/>
              </a:rPr>
              <a:t>fatigue and </a:t>
            </a:r>
            <a:r>
              <a:rPr lang="en-US" sz="1200" kern="1200" dirty="0">
                <a:solidFill>
                  <a:schemeClr val="tx1"/>
                </a:solidFill>
                <a:effectLst/>
                <a:latin typeface="+mn-lt"/>
                <a:ea typeface="+mn-ea"/>
                <a:cs typeface="+mn-cs"/>
              </a:rPr>
              <a:t>ethical desensitization.</a:t>
            </a:r>
          </a:p>
          <a:p>
            <a:endParaRPr lang="en-US" dirty="0"/>
          </a:p>
        </p:txBody>
      </p:sp>
      <p:sp>
        <p:nvSpPr>
          <p:cNvPr id="4" name="Slide Number Placeholder 3"/>
          <p:cNvSpPr>
            <a:spLocks noGrp="1"/>
          </p:cNvSpPr>
          <p:nvPr>
            <p:ph type="sldNum" sz="quarter" idx="10"/>
          </p:nvPr>
        </p:nvSpPr>
        <p:spPr/>
        <p:txBody>
          <a:bodyPr/>
          <a:lstStyle/>
          <a:p>
            <a:fld id="{B10331AD-8961-4D77-B126-7B2C6423BE25}" type="slidenum">
              <a:rPr lang="en-AU" smtClean="0"/>
              <a:t>21</a:t>
            </a:fld>
            <a:endParaRPr lang="en-AU"/>
          </a:p>
        </p:txBody>
      </p:sp>
    </p:spTree>
    <p:extLst>
      <p:ext uri="{BB962C8B-B14F-4D97-AF65-F5344CB8AC3E}">
        <p14:creationId xmlns:p14="http://schemas.microsoft.com/office/powerpoint/2010/main" val="8449175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353E1D9-631A-3744-BA03-2BC1793FB3B3}" type="slidenum">
              <a:rPr lang="en-US" smtClean="0"/>
              <a:t>22</a:t>
            </a:fld>
            <a:endParaRPr lang="en-US"/>
          </a:p>
        </p:txBody>
      </p:sp>
    </p:spTree>
    <p:extLst>
      <p:ext uri="{BB962C8B-B14F-4D97-AF65-F5344CB8AC3E}">
        <p14:creationId xmlns:p14="http://schemas.microsoft.com/office/powerpoint/2010/main" val="7784566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A3FE6B-6BB2-894A-B9EF-20BE63E3C3BF}" type="slidenum">
              <a:rPr lang="en-US" smtClean="0"/>
              <a:t>23</a:t>
            </a:fld>
            <a:endParaRPr lang="en-US"/>
          </a:p>
        </p:txBody>
      </p:sp>
    </p:spTree>
    <p:extLst>
      <p:ext uri="{BB962C8B-B14F-4D97-AF65-F5344CB8AC3E}">
        <p14:creationId xmlns:p14="http://schemas.microsoft.com/office/powerpoint/2010/main" val="17517496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46A3FE6B-6BB2-894A-B9EF-20BE63E3C3BF}" type="slidenum">
              <a:rPr lang="en-US" smtClean="0"/>
              <a:t>3</a:t>
            </a:fld>
            <a:endParaRPr lang="en-US"/>
          </a:p>
        </p:txBody>
      </p:sp>
    </p:spTree>
    <p:extLst>
      <p:ext uri="{BB962C8B-B14F-4D97-AF65-F5344CB8AC3E}">
        <p14:creationId xmlns:p14="http://schemas.microsoft.com/office/powerpoint/2010/main" val="3942236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A3FE6B-6BB2-894A-B9EF-20BE63E3C3BF}" type="slidenum">
              <a:rPr lang="en-US" smtClean="0"/>
              <a:t>4</a:t>
            </a:fld>
            <a:endParaRPr lang="en-US"/>
          </a:p>
        </p:txBody>
      </p:sp>
    </p:spTree>
    <p:extLst>
      <p:ext uri="{BB962C8B-B14F-4D97-AF65-F5344CB8AC3E}">
        <p14:creationId xmlns:p14="http://schemas.microsoft.com/office/powerpoint/2010/main" val="2397292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9600" dirty="0">
                <a:latin typeface="Times New Roman" charset="0"/>
                <a:ea typeface="Times New Roman" charset="0"/>
                <a:cs typeface="Times New Roman" charset="0"/>
              </a:rPr>
              <a:t>as a part of that contemporary cultural context – as putting them into a state of internal conflict, unable to resolve the demands of imperatives generated by the demands</a:t>
            </a:r>
            <a:r>
              <a:rPr lang="en-AU" sz="9600" baseline="0" dirty="0">
                <a:latin typeface="Times New Roman" charset="0"/>
                <a:ea typeface="Times New Roman" charset="0"/>
                <a:cs typeface="Times New Roman" charset="0"/>
              </a:rPr>
              <a:t> of globalized VET environment and</a:t>
            </a:r>
            <a:r>
              <a:rPr lang="en-AU" sz="9600" dirty="0">
                <a:latin typeface="Times New Roman" charset="0"/>
                <a:ea typeface="Times New Roman" charset="0"/>
                <a:cs typeface="Times New Roman" charset="0"/>
              </a:rPr>
              <a:t> with those of their traditional moral values. </a:t>
            </a:r>
            <a:endParaRPr lang="en-US" sz="9600" dirty="0">
              <a:latin typeface="Times New Roman" charset="0"/>
              <a:ea typeface="Times New Roman" charset="0"/>
              <a:cs typeface="Times New Roman" charset="0"/>
            </a:endParaRPr>
          </a:p>
          <a:p>
            <a:endParaRPr lang="en-AU" dirty="0"/>
          </a:p>
          <a:p>
            <a:r>
              <a:rPr lang="en-AU" dirty="0"/>
              <a:t>Increasing diversity and </a:t>
            </a:r>
            <a:r>
              <a:rPr lang="en-AU" dirty="0" err="1"/>
              <a:t>felxibiltiy</a:t>
            </a:r>
            <a:r>
              <a:rPr lang="en-AU" dirty="0"/>
              <a:t>, condensed courses, RPL online, admin, resources, casualization, out of field, evidence, authenticity, </a:t>
            </a:r>
            <a:r>
              <a:rPr lang="en-AU" dirty="0" err="1"/>
              <a:t>plag</a:t>
            </a:r>
            <a:r>
              <a:rPr lang="en-AU" dirty="0"/>
              <a:t>, helping students</a:t>
            </a:r>
            <a:endParaRPr lang="en-US" dirty="0"/>
          </a:p>
        </p:txBody>
      </p:sp>
      <p:sp>
        <p:nvSpPr>
          <p:cNvPr id="4" name="Slide Number Placeholder 3"/>
          <p:cNvSpPr>
            <a:spLocks noGrp="1"/>
          </p:cNvSpPr>
          <p:nvPr>
            <p:ph type="sldNum" sz="quarter" idx="10"/>
          </p:nvPr>
        </p:nvSpPr>
        <p:spPr/>
        <p:txBody>
          <a:bodyPr/>
          <a:lstStyle/>
          <a:p>
            <a:fld id="{B10331AD-8961-4D77-B126-7B2C6423BE25}" type="slidenum">
              <a:rPr lang="en-AU" smtClean="0"/>
              <a:t>5</a:t>
            </a:fld>
            <a:endParaRPr lang="en-AU"/>
          </a:p>
        </p:txBody>
      </p:sp>
    </p:spTree>
    <p:extLst>
      <p:ext uri="{BB962C8B-B14F-4D97-AF65-F5344CB8AC3E}">
        <p14:creationId xmlns:p14="http://schemas.microsoft.com/office/powerpoint/2010/main" val="1877907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10331AD-8961-4D77-B126-7B2C6423BE25}" type="slidenum">
              <a:rPr lang="en-AU" smtClean="0"/>
              <a:t>6</a:t>
            </a:fld>
            <a:endParaRPr lang="en-AU"/>
          </a:p>
        </p:txBody>
      </p:sp>
    </p:spTree>
    <p:extLst>
      <p:ext uri="{BB962C8B-B14F-4D97-AF65-F5344CB8AC3E}">
        <p14:creationId xmlns:p14="http://schemas.microsoft.com/office/powerpoint/2010/main" val="19119269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 the one hand, the participants </a:t>
            </a:r>
            <a:r>
              <a:rPr lang="en-US" sz="1200" b="1" kern="1200" dirty="0">
                <a:solidFill>
                  <a:schemeClr val="tx1"/>
                </a:solidFill>
                <a:effectLst/>
                <a:latin typeface="+mn-lt"/>
                <a:ea typeface="+mn-ea"/>
                <a:cs typeface="+mn-cs"/>
              </a:rPr>
              <a:t>were trying to be true to themselves as professionals, </a:t>
            </a:r>
            <a:r>
              <a:rPr lang="en-US" sz="1200" kern="1200" dirty="0">
                <a:solidFill>
                  <a:schemeClr val="tx1"/>
                </a:solidFill>
                <a:effectLst/>
                <a:latin typeface="+mn-lt"/>
                <a:ea typeface="+mn-ea"/>
                <a:cs typeface="+mn-cs"/>
              </a:rPr>
              <a:t>caring for the learning and well-being of their students, responsible for their actions, and mindful of the influence of their decisions and actions on the standing of their profession and the welfare of their colleagues. On the other hand, </a:t>
            </a:r>
            <a:r>
              <a:rPr lang="en-US" sz="1200" b="1" kern="1200" dirty="0">
                <a:solidFill>
                  <a:schemeClr val="tx1"/>
                </a:solidFill>
                <a:effectLst/>
                <a:latin typeface="+mn-lt"/>
                <a:ea typeface="+mn-ea"/>
                <a:cs typeface="+mn-cs"/>
              </a:rPr>
              <a:t>they were faced with demands of the contemporary cultural context that run counter to those values</a:t>
            </a:r>
            <a:r>
              <a:rPr lang="en-US" sz="1200" kern="1200" dirty="0">
                <a:solidFill>
                  <a:schemeClr val="tx1"/>
                </a:solidFill>
                <a:effectLst/>
                <a:latin typeface="+mn-lt"/>
                <a:ea typeface="+mn-ea"/>
                <a:cs typeface="+mn-cs"/>
              </a:rPr>
              <a:t>, calling on them to make decisions and act in ways that undermine their traditional moral commitments as teachers.</a:t>
            </a:r>
            <a:endParaRPr lang="en-GB" sz="1200" kern="1200" dirty="0">
              <a:solidFill>
                <a:schemeClr val="tx1"/>
              </a:solidFill>
              <a:effectLst/>
              <a:latin typeface="+mn-lt"/>
              <a:ea typeface="+mn-ea"/>
              <a:cs typeface="+mn-cs"/>
            </a:endParaRPr>
          </a:p>
          <a:p>
            <a:pPr algn="just"/>
            <a:r>
              <a:rPr lang="en-GB" sz="1200" dirty="0">
                <a:latin typeface="Times New Roman" charset="0"/>
                <a:ea typeface="Times New Roman" charset="0"/>
                <a:cs typeface="Times New Roman" charset="0"/>
              </a:rPr>
              <a:t>In the process of realizing RTOs’ ambitious business expectations, participants encountered ethical dilemmas that were related to their experienced tensions between changing the philosophy of education, the culture of the organization, and their beliefs about what was best for their students.</a:t>
            </a:r>
            <a:r>
              <a:rPr lang="en-GB" sz="1200" dirty="0">
                <a:effectLst/>
                <a:latin typeface="Times New Roman" charset="0"/>
                <a:ea typeface="Times New Roman" charset="0"/>
                <a:cs typeface="Times New Roman" charset="0"/>
              </a:rPr>
              <a:t> </a:t>
            </a:r>
          </a:p>
          <a:p>
            <a:pPr algn="just"/>
            <a:endParaRPr lang="en-GB" sz="1200" dirty="0">
              <a:latin typeface="Times New Roman" charset="0"/>
              <a:ea typeface="Times New Roman" charset="0"/>
              <a:cs typeface="Times New Roman" charset="0"/>
            </a:endParaRPr>
          </a:p>
          <a:p>
            <a:pPr algn="just"/>
            <a:r>
              <a:rPr lang="en-US" sz="1200" dirty="0">
                <a:latin typeface="Times New Roman" charset="0"/>
                <a:ea typeface="Times New Roman" charset="0"/>
                <a:cs typeface="Times New Roman" charset="0"/>
              </a:rPr>
              <a:t>Overlooking of such quality-driven traditional educational standards was seen by the participants as being driven by practices arising from the contemporary business model of education, through which an RTO’s profitability was given priority over the quality of teaching and student learning. </a:t>
            </a:r>
            <a:endParaRPr lang="en-GB" sz="1200" dirty="0">
              <a:latin typeface="Times New Roman" charset="0"/>
              <a:ea typeface="Times New Roman" charset="0"/>
              <a:cs typeface="Times New Roman" charset="0"/>
            </a:endParaRPr>
          </a:p>
          <a:p>
            <a:endParaRPr lang="en-US" dirty="0"/>
          </a:p>
        </p:txBody>
      </p:sp>
      <p:sp>
        <p:nvSpPr>
          <p:cNvPr id="4" name="Slide Number Placeholder 3"/>
          <p:cNvSpPr>
            <a:spLocks noGrp="1"/>
          </p:cNvSpPr>
          <p:nvPr>
            <p:ph type="sldNum" sz="quarter" idx="10"/>
          </p:nvPr>
        </p:nvSpPr>
        <p:spPr/>
        <p:txBody>
          <a:bodyPr/>
          <a:lstStyle/>
          <a:p>
            <a:fld id="{46A3FE6B-6BB2-894A-B9EF-20BE63E3C3BF}" type="slidenum">
              <a:rPr lang="en-US" smtClean="0"/>
              <a:t>7</a:t>
            </a:fld>
            <a:endParaRPr lang="en-US"/>
          </a:p>
        </p:txBody>
      </p:sp>
    </p:spTree>
    <p:extLst>
      <p:ext uri="{BB962C8B-B14F-4D97-AF65-F5344CB8AC3E}">
        <p14:creationId xmlns:p14="http://schemas.microsoft.com/office/powerpoint/2010/main" val="9726980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Disappointment refers generally to participant experiences of being sad, unhappy, or displeased: because students were treated as a means for surviving in the competitive economy, because students’ diverse needs were not being catered for, because standards of quality were not met, or because the participants were not afforded support in providing quality education to diverse students. </a:t>
            </a:r>
            <a:endParaRPr lang="en-US" dirty="0"/>
          </a:p>
        </p:txBody>
      </p:sp>
      <p:sp>
        <p:nvSpPr>
          <p:cNvPr id="4" name="Slide Number Placeholder 3"/>
          <p:cNvSpPr>
            <a:spLocks noGrp="1"/>
          </p:cNvSpPr>
          <p:nvPr>
            <p:ph type="sldNum" sz="quarter" idx="10"/>
          </p:nvPr>
        </p:nvSpPr>
        <p:spPr/>
        <p:txBody>
          <a:bodyPr/>
          <a:lstStyle/>
          <a:p>
            <a:fld id="{D353E1D9-631A-3744-BA03-2BC1793FB3B3}" type="slidenum">
              <a:rPr lang="en-US" smtClean="0"/>
              <a:t>8</a:t>
            </a:fld>
            <a:endParaRPr lang="en-US"/>
          </a:p>
        </p:txBody>
      </p:sp>
    </p:spTree>
    <p:extLst>
      <p:ext uri="{BB962C8B-B14F-4D97-AF65-F5344CB8AC3E}">
        <p14:creationId xmlns:p14="http://schemas.microsoft.com/office/powerpoint/2010/main" val="3121485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353E1D9-631A-3744-BA03-2BC1793FB3B3}" type="slidenum">
              <a:rPr lang="en-US" smtClean="0"/>
              <a:t>9</a:t>
            </a:fld>
            <a:endParaRPr lang="en-US"/>
          </a:p>
        </p:txBody>
      </p:sp>
    </p:spTree>
    <p:extLst>
      <p:ext uri="{BB962C8B-B14F-4D97-AF65-F5344CB8AC3E}">
        <p14:creationId xmlns:p14="http://schemas.microsoft.com/office/powerpoint/2010/main" val="40630425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0229FD1-C56B-BC40-A3B5-15D2B1F30B94}" type="datetimeFigureOut">
              <a:rPr lang="en-US" smtClean="0"/>
              <a:t>6/8/2018</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485AF933-6B64-E042-95D8-606CD268EDF4}"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4237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229FD1-C56B-BC40-A3B5-15D2B1F30B94}" type="datetimeFigureOut">
              <a:rPr lang="en-US" smtClean="0"/>
              <a:t>6/8/2018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5AF933-6B64-E042-95D8-606CD268EDF4}"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24595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229FD1-C56B-BC40-A3B5-15D2B1F30B94}" type="datetimeFigureOut">
              <a:rPr lang="en-US" smtClean="0"/>
              <a:t>6/8/2018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5AF933-6B64-E042-95D8-606CD268EDF4}"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62118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229FD1-C56B-BC40-A3B5-15D2B1F30B94}" type="datetimeFigureOut">
              <a:rPr lang="en-US" smtClean="0"/>
              <a:t>6/8/2018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5AF933-6B64-E042-95D8-606CD268EDF4}"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01404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0229FD1-C56B-BC40-A3B5-15D2B1F30B94}" type="datetimeFigureOut">
              <a:rPr lang="en-US" smtClean="0"/>
              <a:t>6/8/2018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5AF933-6B64-E042-95D8-606CD268EDF4}"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30082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0229FD1-C56B-BC40-A3B5-15D2B1F30B94}" type="datetimeFigureOut">
              <a:rPr lang="en-US" smtClean="0"/>
              <a:t>6/8/2018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5AF933-6B64-E042-95D8-606CD268EDF4}"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21803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0229FD1-C56B-BC40-A3B5-15D2B1F30B94}" type="datetimeFigureOut">
              <a:rPr lang="en-US" smtClean="0"/>
              <a:t>6/8/2018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5AF933-6B64-E042-95D8-606CD268EDF4}"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8103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0229FD1-C56B-BC40-A3B5-15D2B1F30B94}" type="datetimeFigureOut">
              <a:rPr lang="en-US" smtClean="0"/>
              <a:t>6/8/2018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5AF933-6B64-E042-95D8-606CD268EDF4}"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22096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229FD1-C56B-BC40-A3B5-15D2B1F30B94}" type="datetimeFigureOut">
              <a:rPr lang="en-US" smtClean="0"/>
              <a:t>6/8/2018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5AF933-6B64-E042-95D8-606CD268EDF4}" type="slidenum">
              <a:rPr lang="en-US" smtClean="0"/>
              <a:t>‹#›</a:t>
            </a:fld>
            <a:endParaRPr lang="en-US"/>
          </a:p>
        </p:txBody>
      </p:sp>
    </p:spTree>
    <p:extLst>
      <p:ext uri="{BB962C8B-B14F-4D97-AF65-F5344CB8AC3E}">
        <p14:creationId xmlns:p14="http://schemas.microsoft.com/office/powerpoint/2010/main" val="4259410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0229FD1-C56B-BC40-A3B5-15D2B1F30B94}" type="datetimeFigureOut">
              <a:rPr lang="en-US" smtClean="0"/>
              <a:t>6/8/2018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5AF933-6B64-E042-95D8-606CD268EDF4}"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65455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50229FD1-C56B-BC40-A3B5-15D2B1F30B94}" type="datetimeFigureOut">
              <a:rPr lang="en-US" smtClean="0"/>
              <a:t>6/8/2018</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485AF933-6B64-E042-95D8-606CD268EDF4}"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91180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0229FD1-C56B-BC40-A3B5-15D2B1F30B94}" type="datetimeFigureOut">
              <a:rPr lang="en-US" smtClean="0"/>
              <a:t>6/8/2018</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485AF933-6B64-E042-95D8-606CD268EDF4}"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775722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17418"/>
            <a:ext cx="9144000" cy="3948546"/>
          </a:xfrm>
        </p:spPr>
        <p:txBody>
          <a:bodyPr>
            <a:normAutofit fontScale="90000"/>
          </a:bodyPr>
          <a:lstStyle/>
          <a:p>
            <a:br>
              <a:rPr lang="en-AU" b="1" dirty="0"/>
            </a:br>
            <a:r>
              <a:rPr lang="en-AU" sz="5300" b="1" dirty="0"/>
              <a:t>A Reflective Account of the Impact of Ethical Dilemmas for Vocational Education Teachers in Australia</a:t>
            </a:r>
            <a:br>
              <a:rPr lang="en-GB" sz="5300" b="1" dirty="0"/>
            </a:br>
            <a:br>
              <a:rPr lang="en-GB" sz="5300" dirty="0"/>
            </a:br>
            <a:endParaRPr lang="en-US" sz="5300" dirty="0"/>
          </a:p>
        </p:txBody>
      </p:sp>
      <p:sp>
        <p:nvSpPr>
          <p:cNvPr id="3" name="Subtitle 2"/>
          <p:cNvSpPr>
            <a:spLocks noGrp="1"/>
          </p:cNvSpPr>
          <p:nvPr>
            <p:ph type="subTitle" idx="1"/>
          </p:nvPr>
        </p:nvSpPr>
        <p:spPr>
          <a:xfrm>
            <a:off x="1524000" y="4765964"/>
            <a:ext cx="9144000" cy="491836"/>
          </a:xfrm>
        </p:spPr>
        <p:txBody>
          <a:bodyPr>
            <a:normAutofit lnSpcReduction="10000"/>
          </a:bodyPr>
          <a:lstStyle/>
          <a:p>
            <a:r>
              <a:rPr lang="en-AU" dirty="0"/>
              <a:t>Dr </a:t>
            </a:r>
            <a:r>
              <a:rPr lang="en-US" dirty="0"/>
              <a:t>Sonal Nakar</a:t>
            </a:r>
          </a:p>
        </p:txBody>
      </p:sp>
    </p:spTree>
    <p:extLst>
      <p:ext uri="{BB962C8B-B14F-4D97-AF65-F5344CB8AC3E}">
        <p14:creationId xmlns:p14="http://schemas.microsoft.com/office/powerpoint/2010/main" val="9521412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4000" dirty="0">
                <a:latin typeface="Times New Roman" charset="0"/>
                <a:ea typeface="Times New Roman" charset="0"/>
                <a:cs typeface="Times New Roman" charset="0"/>
              </a:rPr>
              <a:t>Disappointment</a:t>
            </a:r>
            <a:endParaRPr lang="en-US" sz="4000" dirty="0"/>
          </a:p>
        </p:txBody>
      </p:sp>
      <p:sp>
        <p:nvSpPr>
          <p:cNvPr id="3" name="Content Placeholder 2"/>
          <p:cNvSpPr>
            <a:spLocks noGrp="1"/>
          </p:cNvSpPr>
          <p:nvPr>
            <p:ph idx="1"/>
          </p:nvPr>
        </p:nvSpPr>
        <p:spPr>
          <a:xfrm>
            <a:off x="1451579" y="2015732"/>
            <a:ext cx="9603275" cy="5241595"/>
          </a:xfrm>
        </p:spPr>
        <p:txBody>
          <a:bodyPr>
            <a:noAutofit/>
          </a:bodyPr>
          <a:lstStyle/>
          <a:p>
            <a:r>
              <a:rPr lang="en-US" sz="1600" i="1" dirty="0">
                <a:latin typeface="Times New Roman" panose="02020603050405020304" pitchFamily="18" charset="0"/>
                <a:cs typeface="Times New Roman" panose="02020603050405020304" pitchFamily="18" charset="0"/>
              </a:rPr>
              <a:t>That's very challenging for my own personal view. Because these are deeply held values, social justice and these equity values that are being really challenged at this juncture. </a:t>
            </a:r>
            <a:r>
              <a:rPr lang="en-US" sz="1600" dirty="0">
                <a:latin typeface="Times New Roman" panose="02020603050405020304" pitchFamily="18" charset="0"/>
                <a:cs typeface="Times New Roman" panose="02020603050405020304" pitchFamily="18" charset="0"/>
              </a:rPr>
              <a:t>(Ruby)</a:t>
            </a:r>
            <a:endParaRPr lang="en-GB" sz="1600" i="1" dirty="0">
              <a:latin typeface="Times New Roman" panose="02020603050405020304" pitchFamily="18" charset="0"/>
              <a:cs typeface="Times New Roman" panose="02020603050405020304" pitchFamily="18" charset="0"/>
            </a:endParaRPr>
          </a:p>
          <a:p>
            <a:r>
              <a:rPr lang="en-AU" sz="1600" dirty="0">
                <a:latin typeface="Times New Roman" panose="02020603050405020304" pitchFamily="18" charset="0"/>
                <a:cs typeface="Times New Roman" panose="02020603050405020304" pitchFamily="18" charset="0"/>
              </a:rPr>
              <a:t>They r</a:t>
            </a:r>
            <a:r>
              <a:rPr lang="en-US" sz="1600" dirty="0">
                <a:latin typeface="Times New Roman" panose="02020603050405020304" pitchFamily="18" charset="0"/>
                <a:cs typeface="Times New Roman" panose="02020603050405020304" pitchFamily="18" charset="0"/>
              </a:rPr>
              <a:t>reported that large class sizes of diverse students with limited resources was a continuous source of disappointment and dissatisfaction:</a:t>
            </a:r>
            <a:endParaRPr lang="en-GB" sz="1600" dirty="0">
              <a:latin typeface="Times New Roman" panose="02020603050405020304" pitchFamily="18" charset="0"/>
              <a:cs typeface="Times New Roman" panose="02020603050405020304" pitchFamily="18" charset="0"/>
            </a:endParaRPr>
          </a:p>
          <a:p>
            <a:r>
              <a:rPr lang="en-US" sz="1600" i="1" dirty="0">
                <a:latin typeface="Times New Roman" panose="02020603050405020304" pitchFamily="18" charset="0"/>
                <a:cs typeface="Times New Roman" panose="02020603050405020304" pitchFamily="18" charset="0"/>
              </a:rPr>
              <a:t>The fact that </a:t>
            </a:r>
            <a:r>
              <a:rPr lang="en-AU" sz="1600" i="1" dirty="0">
                <a:latin typeface="Times New Roman" panose="02020603050405020304" pitchFamily="18" charset="0"/>
                <a:cs typeface="Times New Roman" panose="02020603050405020304" pitchFamily="18" charset="0"/>
              </a:rPr>
              <a:t>xxx</a:t>
            </a:r>
            <a:r>
              <a:rPr lang="en-US" sz="1600" i="1" dirty="0">
                <a:latin typeface="Times New Roman" panose="02020603050405020304" pitchFamily="18" charset="0"/>
                <a:cs typeface="Times New Roman" panose="02020603050405020304" pitchFamily="18" charset="0"/>
              </a:rPr>
              <a:t> [had] to take 30 students rather than 20, which is what I can cope with in the classroom. I have had up to 25 before, and often I can shoo a few out to the tech [technology] </a:t>
            </a:r>
            <a:r>
              <a:rPr lang="en-US" sz="1600" i="1" dirty="0" err="1">
                <a:latin typeface="Times New Roman" panose="02020603050405020304" pitchFamily="18" charset="0"/>
                <a:cs typeface="Times New Roman" panose="02020603050405020304" pitchFamily="18" charset="0"/>
              </a:rPr>
              <a:t>centre</a:t>
            </a:r>
            <a:r>
              <a:rPr lang="en-US" sz="1600" i="1" dirty="0">
                <a:latin typeface="Times New Roman" panose="02020603050405020304" pitchFamily="18" charset="0"/>
                <a:cs typeface="Times New Roman" panose="02020603050405020304" pitchFamily="18" charset="0"/>
              </a:rPr>
              <a:t>, where they can go off and work themselves, but with this many students with different ability … I quickly check their skills and they were knowledgeable enough. </a:t>
            </a:r>
            <a:r>
              <a:rPr lang="en-US" sz="1600" dirty="0">
                <a:latin typeface="Times New Roman" panose="02020603050405020304" pitchFamily="18" charset="0"/>
                <a:cs typeface="Times New Roman" panose="02020603050405020304" pitchFamily="18" charset="0"/>
              </a:rPr>
              <a:t>(Annabelle)</a:t>
            </a:r>
            <a:endParaRPr lang="en-GB" sz="1600" i="1" dirty="0">
              <a:latin typeface="Times New Roman" panose="02020603050405020304" pitchFamily="18" charset="0"/>
              <a:cs typeface="Times New Roman" panose="02020603050405020304" pitchFamily="18" charset="0"/>
            </a:endParaRPr>
          </a:p>
          <a:p>
            <a:r>
              <a:rPr lang="en-AU" sz="1600" dirty="0">
                <a:latin typeface="Times New Roman" panose="02020603050405020304" pitchFamily="18" charset="0"/>
                <a:cs typeface="Times New Roman" panose="02020603050405020304" pitchFamily="18" charset="0"/>
              </a:rPr>
              <a:t>I’ve got so many [students]. I tried to partner them up. I arranged for the lowest skilled ones to sit together, but because they are sharing computers, it means that one does the work and the other just watches. To me that’s, they are not getting what they paid for. So, to me, that is an ethical conflict. (Renee)</a:t>
            </a:r>
            <a:r>
              <a:rPr lang="en-GB" sz="1600" dirty="0">
                <a:effectLst/>
                <a:latin typeface="Times New Roman" panose="02020603050405020304" pitchFamily="18" charset="0"/>
                <a:cs typeface="Times New Roman" panose="02020603050405020304" pitchFamily="18" charset="0"/>
              </a:rPr>
              <a:t> </a:t>
            </a: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62445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4000" dirty="0">
                <a:latin typeface="Times New Roman" panose="02020603050405020304" pitchFamily="18" charset="0"/>
                <a:cs typeface="Times New Roman" panose="02020603050405020304" pitchFamily="18" charset="0"/>
              </a:rPr>
              <a:t>Confusion</a:t>
            </a: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Autofit/>
          </a:bodyPr>
          <a:lstStyle/>
          <a:p>
            <a:r>
              <a:rPr lang="en-AU" sz="1600" dirty="0">
                <a:latin typeface="Times New Roman" panose="02020603050405020304" pitchFamily="18" charset="0"/>
                <a:cs typeface="Times New Roman" panose="02020603050405020304" pitchFamily="18" charset="0"/>
              </a:rPr>
              <a:t>The participants reported that their work was especially confusing and challenging because of changes they saw in students with decreased motivation, misguided intentions for enrolling in a course, and declining respect for RTOs and participants. Participants reported that wanting value for money by students was an inevitable by-product of a market-driven system that actively positions students as consumers where they hunt for a good bargain for an educational product.</a:t>
            </a:r>
          </a:p>
          <a:p>
            <a:r>
              <a:rPr lang="en-US" sz="1600" i="1" dirty="0">
                <a:latin typeface="Times New Roman" panose="02020603050405020304" pitchFamily="18" charset="0"/>
                <a:cs typeface="Times New Roman" panose="02020603050405020304" pitchFamily="18" charset="0"/>
              </a:rPr>
              <a:t>It’s the dilemma in working for in bogus situations like us. It’s like working in a situation, in that a lot of students are too good for the class. They have to come to come along to get their ticks and to keep their visa? We do have some students who are not good enough for the class and they just come along</a:t>
            </a:r>
            <a:r>
              <a:rPr lang="en-US" sz="1600" dirty="0">
                <a:latin typeface="Times New Roman" panose="02020603050405020304" pitchFamily="18" charset="0"/>
                <a:cs typeface="Times New Roman" panose="02020603050405020304" pitchFamily="18" charset="0"/>
              </a:rPr>
              <a:t>. (James)</a:t>
            </a:r>
            <a:endParaRPr lang="en-GB" sz="1600" i="1" dirty="0">
              <a:latin typeface="Times New Roman" panose="02020603050405020304" pitchFamily="18" charset="0"/>
              <a:cs typeface="Times New Roman" panose="02020603050405020304" pitchFamily="18" charset="0"/>
            </a:endParaRPr>
          </a:p>
          <a:p>
            <a:r>
              <a:rPr lang="en-AU" sz="1600" dirty="0">
                <a:latin typeface="Times New Roman" panose="02020603050405020304" pitchFamily="18" charset="0"/>
                <a:cs typeface="Times New Roman" panose="02020603050405020304" pitchFamily="18" charset="0"/>
              </a:rPr>
              <a:t>The students were quite happy to only do 6 months of study instead of 12 months of study. So that really then challenged my ethical decision-making in regards to a whole range of things in that, sometimes when you think that you are doing a disservice, it would be a benefit for the other party (Thomas)</a:t>
            </a: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1603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4000" dirty="0">
                <a:latin typeface="Times New Roman" panose="02020603050405020304" pitchFamily="18" charset="0"/>
                <a:cs typeface="Times New Roman" panose="02020603050405020304" pitchFamily="18" charset="0"/>
              </a:rPr>
              <a:t>Anxiety</a:t>
            </a: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70000" lnSpcReduction="20000"/>
          </a:bodyPr>
          <a:lstStyle/>
          <a:p>
            <a:r>
              <a:rPr lang="en-AU" sz="2600" dirty="0">
                <a:latin typeface="Times New Roman" panose="02020603050405020304" pitchFamily="18" charset="0"/>
                <a:cs typeface="Times New Roman" panose="02020603050405020304" pitchFamily="18" charset="0"/>
              </a:rPr>
              <a:t>Anxiety refers generally to participant experiences of being worried, nervous, or uneasy about their job security. </a:t>
            </a:r>
          </a:p>
          <a:p>
            <a:r>
              <a:rPr lang="en-AU" sz="2600" dirty="0">
                <a:latin typeface="Times New Roman" panose="02020603050405020304" pitchFamily="18" charset="0"/>
                <a:cs typeface="Times New Roman" panose="02020603050405020304" pitchFamily="18" charset="0"/>
              </a:rPr>
              <a:t>Worries and anxiety were immediate responses of the participants to an uncertain future in a </a:t>
            </a:r>
            <a:r>
              <a:rPr lang="en-AU" sz="2600" dirty="0" err="1">
                <a:latin typeface="Times New Roman" panose="02020603050405020304" pitchFamily="18" charset="0"/>
                <a:cs typeface="Times New Roman" panose="02020603050405020304" pitchFamily="18" charset="0"/>
              </a:rPr>
              <a:t>casualized</a:t>
            </a:r>
            <a:r>
              <a:rPr lang="en-AU" sz="2600" dirty="0">
                <a:latin typeface="Times New Roman" panose="02020603050405020304" pitchFamily="18" charset="0"/>
                <a:cs typeface="Times New Roman" panose="02020603050405020304" pitchFamily="18" charset="0"/>
              </a:rPr>
              <a:t> work culture. The participants found that they had limited choice as responding to students’ needs could lead to creating resentment with management and losing their job. </a:t>
            </a:r>
            <a:endParaRPr lang="en-US" sz="2600" dirty="0">
              <a:latin typeface="Times New Roman" panose="02020603050405020304" pitchFamily="18" charset="0"/>
              <a:cs typeface="Times New Roman" panose="02020603050405020304" pitchFamily="18" charset="0"/>
            </a:endParaRPr>
          </a:p>
          <a:p>
            <a:r>
              <a:rPr lang="en-US" sz="2600" i="1" dirty="0">
                <a:latin typeface="Times New Roman" panose="02020603050405020304" pitchFamily="18" charset="0"/>
                <a:cs typeface="Times New Roman" panose="02020603050405020304" pitchFamily="18" charset="0"/>
              </a:rPr>
              <a:t>I got sacked. That was funny. I think it was by text. And I rang up the … Head of Operations, and said, are you telling me you don't want me to come in? It wasn't like; </a:t>
            </a:r>
            <a:r>
              <a:rPr lang="en-AU" sz="2600" i="1" dirty="0">
                <a:latin typeface="Times New Roman" panose="02020603050405020304" pitchFamily="18" charset="0"/>
                <a:cs typeface="Times New Roman" panose="02020603050405020304" pitchFamily="18" charset="0"/>
              </a:rPr>
              <a:t>Y</a:t>
            </a:r>
            <a:r>
              <a:rPr lang="en-US" sz="2600" i="1" dirty="0" err="1">
                <a:latin typeface="Times New Roman" panose="02020603050405020304" pitchFamily="18" charset="0"/>
                <a:cs typeface="Times New Roman" panose="02020603050405020304" pitchFamily="18" charset="0"/>
              </a:rPr>
              <a:t>ou've</a:t>
            </a:r>
            <a:r>
              <a:rPr lang="en-US" sz="2600" i="1" dirty="0">
                <a:latin typeface="Times New Roman" panose="02020603050405020304" pitchFamily="18" charset="0"/>
                <a:cs typeface="Times New Roman" panose="02020603050405020304" pitchFamily="18" charset="0"/>
              </a:rPr>
              <a:t> got sacked. It was like, we don't need your hours anymore or something like that. It's not really an ethical thing. </a:t>
            </a:r>
            <a:r>
              <a:rPr lang="en-US" sz="2600" dirty="0">
                <a:latin typeface="Times New Roman" panose="02020603050405020304" pitchFamily="18" charset="0"/>
                <a:cs typeface="Times New Roman" panose="02020603050405020304" pitchFamily="18" charset="0"/>
              </a:rPr>
              <a:t>(Natalie)</a:t>
            </a:r>
            <a:endParaRPr lang="en-GB" sz="2600" i="1" dirty="0">
              <a:latin typeface="Times New Roman" panose="02020603050405020304" pitchFamily="18" charset="0"/>
              <a:cs typeface="Times New Roman" panose="02020603050405020304" pitchFamily="18" charset="0"/>
            </a:endParaRPr>
          </a:p>
          <a:p>
            <a:r>
              <a:rPr lang="en-AU" sz="2600" dirty="0">
                <a:latin typeface="Times New Roman" panose="02020603050405020304" pitchFamily="18" charset="0"/>
                <a:cs typeface="Times New Roman" panose="02020603050405020304" pitchFamily="18" charset="0"/>
              </a:rPr>
              <a:t>Frank reported that a participant’s job is </a:t>
            </a:r>
            <a:r>
              <a:rPr lang="en-AU" sz="2600" i="1" dirty="0">
                <a:latin typeface="Times New Roman" panose="02020603050405020304" pitchFamily="18" charset="0"/>
                <a:cs typeface="Times New Roman" panose="02020603050405020304" pitchFamily="18" charset="0"/>
              </a:rPr>
              <a:t>only as secure as your last semester’s teaching</a:t>
            </a:r>
            <a:r>
              <a:rPr lang="en-AU" sz="2600" dirty="0">
                <a:latin typeface="Times New Roman" panose="02020603050405020304" pitchFamily="18" charset="0"/>
                <a:cs typeface="Times New Roman" panose="02020603050405020304" pitchFamily="18" charset="0"/>
              </a:rPr>
              <a:t>.</a:t>
            </a:r>
            <a:r>
              <a:rPr lang="en-AU" dirty="0"/>
              <a:t> </a:t>
            </a:r>
            <a:endParaRPr lang="en-US" dirty="0"/>
          </a:p>
        </p:txBody>
      </p:sp>
    </p:spTree>
    <p:extLst>
      <p:ext uri="{BB962C8B-B14F-4D97-AF65-F5344CB8AC3E}">
        <p14:creationId xmlns:p14="http://schemas.microsoft.com/office/powerpoint/2010/main" val="1419745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4000" dirty="0">
                <a:latin typeface="Times New Roman" panose="02020603050405020304" pitchFamily="18" charset="0"/>
                <a:cs typeface="Times New Roman" panose="02020603050405020304" pitchFamily="18" charset="0"/>
              </a:rPr>
              <a:t>Anxiety</a:t>
            </a: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47500" lnSpcReduction="20000"/>
          </a:bodyPr>
          <a:lstStyle/>
          <a:p>
            <a:r>
              <a:rPr lang="en-US" sz="3100" i="1" dirty="0">
                <a:latin typeface="Times New Roman" panose="02020603050405020304" pitchFamily="18" charset="0"/>
                <a:cs typeface="Times New Roman" panose="02020603050405020304" pitchFamily="18" charset="0"/>
              </a:rPr>
              <a:t>TAFE teachers are not offered tenure and only few teachers in a private RTO has tenure. So in school holidays you cannot wait for next teaching period. You have to have a job, so I worked as a casual </a:t>
            </a:r>
            <a:r>
              <a:rPr lang="en-AU" sz="3100" i="1" dirty="0">
                <a:latin typeface="Times New Roman" panose="02020603050405020304" pitchFamily="18" charset="0"/>
                <a:cs typeface="Times New Roman" panose="02020603050405020304" pitchFamily="18" charset="0"/>
              </a:rPr>
              <a:t>(Anabelle).</a:t>
            </a:r>
            <a:endParaRPr lang="en-GB" sz="3100" i="1" dirty="0">
              <a:latin typeface="Times New Roman" panose="02020603050405020304" pitchFamily="18" charset="0"/>
              <a:cs typeface="Times New Roman" panose="02020603050405020304" pitchFamily="18" charset="0"/>
            </a:endParaRPr>
          </a:p>
          <a:p>
            <a:r>
              <a:rPr lang="en-US" sz="3100" i="1" dirty="0">
                <a:latin typeface="Times New Roman" panose="02020603050405020304" pitchFamily="18" charset="0"/>
                <a:cs typeface="Times New Roman" panose="02020603050405020304" pitchFamily="18" charset="0"/>
              </a:rPr>
              <a:t>I'm only engaged as a casual, I'm only employed by the hour, and that hour can finish tomorrow. </a:t>
            </a:r>
            <a:r>
              <a:rPr lang="en-US" sz="3100" dirty="0">
                <a:latin typeface="Times New Roman" panose="02020603050405020304" pitchFamily="18" charset="0"/>
                <a:cs typeface="Times New Roman" panose="02020603050405020304" pitchFamily="18" charset="0"/>
              </a:rPr>
              <a:t>(Ruby)</a:t>
            </a:r>
            <a:endParaRPr lang="en-GB" sz="3100" i="1" dirty="0">
              <a:latin typeface="Times New Roman" panose="02020603050405020304" pitchFamily="18" charset="0"/>
              <a:cs typeface="Times New Roman" panose="02020603050405020304" pitchFamily="18" charset="0"/>
            </a:endParaRPr>
          </a:p>
          <a:p>
            <a:r>
              <a:rPr lang="en-US" sz="3100" dirty="0">
                <a:latin typeface="Times New Roman" panose="02020603050405020304" pitchFamily="18" charset="0"/>
                <a:cs typeface="Times New Roman" panose="02020603050405020304" pitchFamily="18" charset="0"/>
              </a:rPr>
              <a:t>Daniel related his experience of a condition put by his manager while appointing him as:</a:t>
            </a:r>
            <a:endParaRPr lang="en-GB" sz="3100" dirty="0">
              <a:latin typeface="Times New Roman" panose="02020603050405020304" pitchFamily="18" charset="0"/>
              <a:cs typeface="Times New Roman" panose="02020603050405020304" pitchFamily="18" charset="0"/>
            </a:endParaRPr>
          </a:p>
          <a:p>
            <a:r>
              <a:rPr lang="en-US" sz="3100" i="1" dirty="0">
                <a:latin typeface="Times New Roman" panose="02020603050405020304" pitchFamily="18" charset="0"/>
                <a:cs typeface="Times New Roman" panose="02020603050405020304" pitchFamily="18" charset="0"/>
              </a:rPr>
              <a:t>My boss says, I am giving you a contract for 6 months, at 35, 40 dollars an hour, but then these 10 groups of students, your opinion is that one of them is capable of passing. Well, that one student is only worth $3,000. If you don't sign them off, I'll find someone that will. </a:t>
            </a:r>
            <a:r>
              <a:rPr lang="en-US" sz="3100" dirty="0">
                <a:latin typeface="Times New Roman" panose="02020603050405020304" pitchFamily="18" charset="0"/>
                <a:cs typeface="Times New Roman" panose="02020603050405020304" pitchFamily="18" charset="0"/>
              </a:rPr>
              <a:t>(Daniel)</a:t>
            </a:r>
            <a:endParaRPr lang="en-GB" sz="3100" i="1" dirty="0">
              <a:latin typeface="Times New Roman" panose="02020603050405020304" pitchFamily="18" charset="0"/>
              <a:cs typeface="Times New Roman" panose="02020603050405020304" pitchFamily="18" charset="0"/>
            </a:endParaRPr>
          </a:p>
          <a:p>
            <a:r>
              <a:rPr lang="en-US" sz="3100" i="1" dirty="0">
                <a:latin typeface="Times New Roman" panose="02020603050405020304" pitchFamily="18" charset="0"/>
                <a:cs typeface="Times New Roman" panose="02020603050405020304" pitchFamily="18" charset="0"/>
              </a:rPr>
              <a:t>They know they can just find another one [teacher]. They will get rid of you and find another one, and that's their attitude. That was the attitude with xxx when I was working there. I think she [CEO] said it to me once. She said you [I] need to watch yourself. I could get another teacher to replace you, no trouble. This is the CEO of xxx. </a:t>
            </a:r>
            <a:r>
              <a:rPr lang="en-US" sz="3100" dirty="0">
                <a:latin typeface="Times New Roman" panose="02020603050405020304" pitchFamily="18" charset="0"/>
                <a:cs typeface="Times New Roman" panose="02020603050405020304" pitchFamily="18" charset="0"/>
              </a:rPr>
              <a:t>(Natalie)</a:t>
            </a:r>
            <a:endParaRPr lang="en-GB" sz="3100" i="1"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991364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4000" dirty="0">
                <a:latin typeface="Times New Roman" panose="02020603050405020304" pitchFamily="18" charset="0"/>
                <a:cs typeface="Times New Roman" panose="02020603050405020304" pitchFamily="18" charset="0"/>
              </a:rPr>
              <a:t>Discomfort</a:t>
            </a: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70000" lnSpcReduction="20000"/>
          </a:bodyPr>
          <a:lstStyle/>
          <a:p>
            <a:r>
              <a:rPr lang="en-AU" sz="2600" dirty="0">
                <a:latin typeface="Times New Roman" panose="02020603050405020304" pitchFamily="18" charset="0"/>
                <a:cs typeface="Times New Roman" panose="02020603050405020304" pitchFamily="18" charset="0"/>
              </a:rPr>
              <a:t>Discomfort was caused when the participants experienced a feeling of unease in talking to management thus creating a disturbing environment in which to work</a:t>
            </a:r>
            <a:r>
              <a:rPr lang="en-GB" sz="2600" dirty="0">
                <a:effectLst/>
                <a:latin typeface="Times New Roman" panose="02020603050405020304" pitchFamily="18" charset="0"/>
                <a:cs typeface="Times New Roman" panose="02020603050405020304" pitchFamily="18" charset="0"/>
              </a:rPr>
              <a:t> </a:t>
            </a:r>
          </a:p>
          <a:p>
            <a:r>
              <a:rPr lang="en-AU" sz="2600" dirty="0">
                <a:latin typeface="Times New Roman" panose="02020603050405020304" pitchFamily="18" charset="0"/>
                <a:cs typeface="Times New Roman" panose="02020603050405020304" pitchFamily="18" charset="0"/>
              </a:rPr>
              <a:t>The participants spoke of their discomfort in talking to management about the unsupportive working environment of the RTOs. Changing trust relations with management were found to be shaping the social relations within their employing RTO and impacting negatively on teachers’ physical and emotional well-being and their collegial professional relations. </a:t>
            </a:r>
          </a:p>
          <a:p>
            <a:r>
              <a:rPr lang="en-US" sz="2600" i="1" dirty="0">
                <a:latin typeface="Times New Roman" panose="02020603050405020304" pitchFamily="18" charset="0"/>
                <a:cs typeface="Times New Roman" panose="02020603050405020304" pitchFamily="18" charset="0"/>
              </a:rPr>
              <a:t>Everybody knows this [unethical practice of recruiting students] but they cannot talk it out because it is not officially happening. </a:t>
            </a:r>
            <a:r>
              <a:rPr lang="en-US" sz="2600" dirty="0">
                <a:latin typeface="Times New Roman" panose="02020603050405020304" pitchFamily="18" charset="0"/>
                <a:cs typeface="Times New Roman" panose="02020603050405020304" pitchFamily="18" charset="0"/>
              </a:rPr>
              <a:t>(Jim)</a:t>
            </a:r>
          </a:p>
          <a:p>
            <a:r>
              <a:rPr lang="en-US" sz="2600" i="1" dirty="0">
                <a:latin typeface="Times New Roman" panose="02020603050405020304" pitchFamily="18" charset="0"/>
                <a:cs typeface="Times New Roman" panose="02020603050405020304" pitchFamily="18" charset="0"/>
              </a:rPr>
              <a:t>People are hesitant to deal with issues of plagiarism. Because who is going to be the bad guy? </a:t>
            </a:r>
            <a:r>
              <a:rPr lang="en-US" sz="2600" dirty="0">
                <a:latin typeface="Times New Roman" panose="02020603050405020304" pitchFamily="18" charset="0"/>
                <a:cs typeface="Times New Roman" panose="02020603050405020304" pitchFamily="18" charset="0"/>
              </a:rPr>
              <a:t>(Jim)</a:t>
            </a:r>
            <a:endParaRPr lang="en-GB" sz="2600" i="1" dirty="0">
              <a:latin typeface="Times New Roman" panose="02020603050405020304" pitchFamily="18" charset="0"/>
              <a:cs typeface="Times New Roman" panose="02020603050405020304" pitchFamily="18" charset="0"/>
            </a:endParaRPr>
          </a:p>
          <a:p>
            <a:endParaRPr lang="en-GB" i="1" dirty="0"/>
          </a:p>
          <a:p>
            <a:endParaRPr lang="en-US" dirty="0"/>
          </a:p>
        </p:txBody>
      </p:sp>
    </p:spTree>
    <p:extLst>
      <p:ext uri="{BB962C8B-B14F-4D97-AF65-F5344CB8AC3E}">
        <p14:creationId xmlns:p14="http://schemas.microsoft.com/office/powerpoint/2010/main" val="20797331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4000" dirty="0">
                <a:latin typeface="Times New Roman" panose="02020603050405020304" pitchFamily="18" charset="0"/>
                <a:cs typeface="Times New Roman" panose="02020603050405020304" pitchFamily="18" charset="0"/>
              </a:rPr>
              <a:t>Discomfort</a:t>
            </a: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85000" lnSpcReduction="10000"/>
          </a:bodyPr>
          <a:lstStyle/>
          <a:p>
            <a:r>
              <a:rPr lang="en-US" sz="2400" i="1" dirty="0">
                <a:latin typeface="Times New Roman" panose="02020603050405020304" pitchFamily="18" charset="0"/>
                <a:cs typeface="Times New Roman" panose="02020603050405020304" pitchFamily="18" charset="0"/>
              </a:rPr>
              <a:t>I tend to carry a lot of guilt. I've become defensive because I'm defending TAFE, who I work for, they're my employer. But I don't agree with them, so I guess it does make me feel conflicted, but I feel - well, the students are right, but I can't actually say that. </a:t>
            </a:r>
            <a:r>
              <a:rPr lang="en-US" sz="2400" dirty="0">
                <a:latin typeface="Times New Roman" panose="02020603050405020304" pitchFamily="18" charset="0"/>
                <a:cs typeface="Times New Roman" panose="02020603050405020304" pitchFamily="18" charset="0"/>
              </a:rPr>
              <a:t>(Renee)</a:t>
            </a:r>
            <a:endParaRPr lang="en-GB" sz="2400" i="1"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Daniel, working in a private RTO, narrated his reason of not confronting management due to his family responsibilities:</a:t>
            </a:r>
            <a:endParaRPr lang="en-GB" sz="2400" dirty="0">
              <a:latin typeface="Times New Roman" panose="02020603050405020304" pitchFamily="18" charset="0"/>
              <a:cs typeface="Times New Roman" panose="02020603050405020304" pitchFamily="18" charset="0"/>
            </a:endParaRPr>
          </a:p>
          <a:p>
            <a:r>
              <a:rPr lang="en-US" sz="2400" i="1" dirty="0">
                <a:latin typeface="Times New Roman" panose="02020603050405020304" pitchFamily="18" charset="0"/>
                <a:cs typeface="Times New Roman" panose="02020603050405020304" pitchFamily="18" charset="0"/>
              </a:rPr>
              <a:t>If I [RTO] was going to ask you to come and teach for me, $40 an hour for the next 6 months, I can give you 30 hours a week, as an individual, with a mortgage and a young family, you don’t want to rock the boat too much. It’s just a sad indictment of the times, ultimately. </a:t>
            </a:r>
            <a:r>
              <a:rPr lang="en-US" sz="2400" dirty="0">
                <a:latin typeface="Times New Roman" panose="02020603050405020304" pitchFamily="18" charset="0"/>
                <a:cs typeface="Times New Roman" panose="02020603050405020304" pitchFamily="18" charset="0"/>
              </a:rPr>
              <a:t>(Daniel)</a:t>
            </a:r>
            <a:endParaRPr lang="en-GB" sz="2400" i="1"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569413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Distress</a:t>
            </a:r>
            <a:endParaRPr lang="en-US" dirty="0"/>
          </a:p>
        </p:txBody>
      </p:sp>
      <p:sp>
        <p:nvSpPr>
          <p:cNvPr id="3" name="Content Placeholder 2"/>
          <p:cNvSpPr>
            <a:spLocks noGrp="1"/>
          </p:cNvSpPr>
          <p:nvPr>
            <p:ph idx="1"/>
          </p:nvPr>
        </p:nvSpPr>
        <p:spPr/>
        <p:txBody>
          <a:bodyPr>
            <a:normAutofit fontScale="92500" lnSpcReduction="10000"/>
          </a:bodyPr>
          <a:lstStyle/>
          <a:p>
            <a:r>
              <a:rPr lang="en-AU" sz="2400" dirty="0">
                <a:latin typeface="Times New Roman" panose="02020603050405020304" pitchFamily="18" charset="0"/>
                <a:cs typeface="Times New Roman" panose="02020603050405020304" pitchFamily="18" charset="0"/>
              </a:rPr>
              <a:t>Distress refers generally to participant experiences of being troubled by observing and experiencing the changing VET teachers’ identity.</a:t>
            </a:r>
            <a:r>
              <a:rPr lang="en-GB" sz="2400" dirty="0">
                <a:effectLst/>
                <a:latin typeface="Times New Roman" panose="02020603050405020304" pitchFamily="18" charset="0"/>
                <a:cs typeface="Times New Roman" panose="02020603050405020304" pitchFamily="18" charset="0"/>
              </a:rPr>
              <a:t> </a:t>
            </a:r>
          </a:p>
          <a:p>
            <a:r>
              <a:rPr lang="en-US" sz="2400" dirty="0">
                <a:latin typeface="Times New Roman" panose="02020603050405020304" pitchFamily="18" charset="0"/>
                <a:cs typeface="Times New Roman" panose="02020603050405020304" pitchFamily="18" charset="0"/>
              </a:rPr>
              <a:t>The participants suffered distress with an array of challenges but were powerless to do anything about them, which made them frustrated and stressed and hence impacted on their personal well-being.</a:t>
            </a:r>
            <a:endParaRPr lang="en-AU"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The excerpts from interviews revealed that VET teacher professional identity was continuously mediated through their way of being a teacher and their way of seeing the environment in which their professional practice was embedded.</a:t>
            </a:r>
            <a:endParaRPr lang="en-GB" sz="24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6318857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4000" dirty="0">
                <a:latin typeface="Times New Roman" panose="02020603050405020304" pitchFamily="18" charset="0"/>
                <a:cs typeface="Times New Roman" panose="02020603050405020304" pitchFamily="18" charset="0"/>
              </a:rPr>
              <a:t>Distress</a:t>
            </a: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10000"/>
          </a:bodyPr>
          <a:lstStyle/>
          <a:p>
            <a:r>
              <a:rPr lang="en-US" sz="2400" i="1" dirty="0">
                <a:latin typeface="Times New Roman" panose="02020603050405020304" pitchFamily="18" charset="0"/>
                <a:cs typeface="Times New Roman" panose="02020603050405020304" pitchFamily="18" charset="0"/>
              </a:rPr>
              <a:t>It sounds like I’m putting a pretty dim view on VET education, but there are a lot of people such as myself, and I know other companies as well, we are a little bit hamstrung by those with less morals and ethics. </a:t>
            </a:r>
            <a:r>
              <a:rPr lang="en-US" sz="2400" dirty="0">
                <a:latin typeface="Times New Roman" panose="02020603050405020304" pitchFamily="18" charset="0"/>
                <a:cs typeface="Times New Roman" panose="02020603050405020304" pitchFamily="18" charset="0"/>
              </a:rPr>
              <a:t>(Daniel)</a:t>
            </a:r>
            <a:endParaRPr lang="en-GB" sz="2400" i="1" dirty="0">
              <a:latin typeface="Times New Roman" panose="02020603050405020304" pitchFamily="18" charset="0"/>
              <a:cs typeface="Times New Roman" panose="02020603050405020304" pitchFamily="18" charset="0"/>
            </a:endParaRPr>
          </a:p>
          <a:p>
            <a:r>
              <a:rPr lang="en-US" sz="2400" i="1" dirty="0">
                <a:latin typeface="Times New Roman" panose="02020603050405020304" pitchFamily="18" charset="0"/>
                <a:cs typeface="Times New Roman" panose="02020603050405020304" pitchFamily="18" charset="0"/>
              </a:rPr>
              <a:t>It is more about the revenue and not about the quality of delivering. Well, it frustrates me to see the changing purpose [of education]. </a:t>
            </a:r>
            <a:r>
              <a:rPr lang="en-US" sz="2400" dirty="0">
                <a:latin typeface="Times New Roman" panose="02020603050405020304" pitchFamily="18" charset="0"/>
                <a:cs typeface="Times New Roman" panose="02020603050405020304" pitchFamily="18" charset="0"/>
              </a:rPr>
              <a:t>(Mark)</a:t>
            </a:r>
            <a:endParaRPr lang="en-GB" sz="2400" i="1" dirty="0">
              <a:latin typeface="Times New Roman" panose="02020603050405020304" pitchFamily="18" charset="0"/>
              <a:cs typeface="Times New Roman" panose="02020603050405020304" pitchFamily="18" charset="0"/>
            </a:endParaRPr>
          </a:p>
          <a:p>
            <a:r>
              <a:rPr lang="en-US" sz="2400" i="1" dirty="0">
                <a:latin typeface="Times New Roman" panose="02020603050405020304" pitchFamily="18" charset="0"/>
                <a:cs typeface="Times New Roman" panose="02020603050405020304" pitchFamily="18" charset="0"/>
              </a:rPr>
              <a:t>I sometimes say to people that ask what's your job, I said I am not a trainer anymore, I’m an </a:t>
            </a:r>
            <a:r>
              <a:rPr lang="en-US" sz="2400" i="1" dirty="0" err="1">
                <a:latin typeface="Times New Roman" panose="02020603050405020304" pitchFamily="18" charset="0"/>
                <a:cs typeface="Times New Roman" panose="02020603050405020304" pitchFamily="18" charset="0"/>
              </a:rPr>
              <a:t>admini</a:t>
            </a:r>
            <a:r>
              <a:rPr lang="en-US" sz="2400" i="1" dirty="0">
                <a:latin typeface="Times New Roman" panose="02020603050405020304" pitchFamily="18" charset="0"/>
                <a:cs typeface="Times New Roman" panose="02020603050405020304" pitchFamily="18" charset="0"/>
              </a:rPr>
              <a:t>-trainer/ I couldn’t believe that it was true, what was actually happening. Why this whole situation? </a:t>
            </a:r>
            <a:r>
              <a:rPr lang="en-US" sz="2400" dirty="0">
                <a:latin typeface="Times New Roman" panose="02020603050405020304" pitchFamily="18" charset="0"/>
                <a:cs typeface="Times New Roman" panose="02020603050405020304" pitchFamily="18" charset="0"/>
              </a:rPr>
              <a:t>(Claire)</a:t>
            </a:r>
            <a:endParaRPr lang="en-GB" sz="2400" i="1"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647239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4000" dirty="0">
                <a:latin typeface="Times New Roman" panose="02020603050405020304" pitchFamily="18" charset="0"/>
                <a:cs typeface="Times New Roman" panose="02020603050405020304" pitchFamily="18" charset="0"/>
              </a:rPr>
              <a:t>Distress</a:t>
            </a: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40000" lnSpcReduction="20000"/>
          </a:bodyPr>
          <a:lstStyle/>
          <a:p>
            <a:r>
              <a:rPr lang="en-US" sz="3400" i="1" dirty="0">
                <a:latin typeface="Times New Roman" panose="02020603050405020304" pitchFamily="18" charset="0"/>
                <a:cs typeface="Times New Roman" panose="02020603050405020304" pitchFamily="18" charset="0"/>
              </a:rPr>
              <a:t>The deeply held thoughts were being questioned at its most basic. I think it was more like challenges in terms of maintaining morale because you are just getting paperwork done, or you are just trying to comply with whatever. Stephen Black and Reich called it the elephant in the room. I didn't actually want to stay around for that. I just thought this isn't going to be a very good place to teach because they're taking the heart out of public education by doing this. </a:t>
            </a:r>
            <a:r>
              <a:rPr lang="en-US" sz="3400" dirty="0">
                <a:latin typeface="Times New Roman" panose="02020603050405020304" pitchFamily="18" charset="0"/>
                <a:cs typeface="Times New Roman" panose="02020603050405020304" pitchFamily="18" charset="0"/>
              </a:rPr>
              <a:t>(Ruby)</a:t>
            </a:r>
            <a:endParaRPr lang="en-GB" sz="3400" i="1" dirty="0">
              <a:latin typeface="Times New Roman" panose="02020603050405020304" pitchFamily="18" charset="0"/>
              <a:cs typeface="Times New Roman" panose="02020603050405020304" pitchFamily="18" charset="0"/>
            </a:endParaRPr>
          </a:p>
          <a:p>
            <a:r>
              <a:rPr lang="en-US" sz="3400" i="1" dirty="0">
                <a:latin typeface="Times New Roman" panose="02020603050405020304" pitchFamily="18" charset="0"/>
                <a:cs typeface="Times New Roman" panose="02020603050405020304" pitchFamily="18" charset="0"/>
              </a:rPr>
              <a:t>Most teachers don’t need a lot of … micro management, but you still got to know that the organization has faith and trust in you and wants to assist you when you need their help. It’s very hard. </a:t>
            </a:r>
            <a:r>
              <a:rPr lang="en-US" sz="3400" dirty="0">
                <a:latin typeface="Times New Roman" panose="02020603050405020304" pitchFamily="18" charset="0"/>
                <a:cs typeface="Times New Roman" panose="02020603050405020304" pitchFamily="18" charset="0"/>
              </a:rPr>
              <a:t>(Mark)</a:t>
            </a:r>
            <a:endParaRPr lang="en-GB" sz="3400" i="1" dirty="0">
              <a:latin typeface="Times New Roman" panose="02020603050405020304" pitchFamily="18" charset="0"/>
              <a:cs typeface="Times New Roman" panose="02020603050405020304" pitchFamily="18" charset="0"/>
            </a:endParaRPr>
          </a:p>
          <a:p>
            <a:r>
              <a:rPr lang="en-US" sz="3400" i="1" dirty="0">
                <a:latin typeface="Times New Roman" panose="02020603050405020304" pitchFamily="18" charset="0"/>
                <a:cs typeface="Times New Roman" panose="02020603050405020304" pitchFamily="18" charset="0"/>
              </a:rPr>
              <a:t>You really felt </a:t>
            </a:r>
            <a:r>
              <a:rPr lang="en-US" sz="3400" i="1" dirty="0" err="1">
                <a:latin typeface="Times New Roman" panose="02020603050405020304" pitchFamily="18" charset="0"/>
                <a:cs typeface="Times New Roman" panose="02020603050405020304" pitchFamily="18" charset="0"/>
              </a:rPr>
              <a:t>deprofessionalised</a:t>
            </a:r>
            <a:r>
              <a:rPr lang="en-US" sz="3400" i="1" dirty="0">
                <a:latin typeface="Times New Roman" panose="02020603050405020304" pitchFamily="18" charset="0"/>
                <a:cs typeface="Times New Roman" panose="02020603050405020304" pitchFamily="18" charset="0"/>
              </a:rPr>
              <a:t>. </a:t>
            </a:r>
            <a:r>
              <a:rPr lang="en-US" sz="3400" dirty="0">
                <a:latin typeface="Times New Roman" panose="02020603050405020304" pitchFamily="18" charset="0"/>
                <a:cs typeface="Times New Roman" panose="02020603050405020304" pitchFamily="18" charset="0"/>
              </a:rPr>
              <a:t>(Ruby) </a:t>
            </a:r>
            <a:endParaRPr lang="en-GB" sz="3400" i="1" dirty="0">
              <a:latin typeface="Times New Roman" panose="02020603050405020304" pitchFamily="18" charset="0"/>
              <a:cs typeface="Times New Roman" panose="02020603050405020304" pitchFamily="18" charset="0"/>
            </a:endParaRPr>
          </a:p>
          <a:p>
            <a:r>
              <a:rPr lang="en-US" sz="3400" i="1" dirty="0">
                <a:latin typeface="Times New Roman" panose="02020603050405020304" pitchFamily="18" charset="0"/>
                <a:cs typeface="Times New Roman" panose="02020603050405020304" pitchFamily="18" charset="0"/>
              </a:rPr>
              <a:t>I don’t think there is enough emphasis and that’s another thing I would change. Enough emphasis on telling the staff how valuable they are. </a:t>
            </a:r>
            <a:r>
              <a:rPr lang="en-US" sz="3400" dirty="0">
                <a:latin typeface="Times New Roman" panose="02020603050405020304" pitchFamily="18" charset="0"/>
                <a:cs typeface="Times New Roman" panose="02020603050405020304" pitchFamily="18" charset="0"/>
              </a:rPr>
              <a:t>(Josephine)</a:t>
            </a:r>
            <a:endParaRPr lang="en-GB" sz="3400" i="1" dirty="0">
              <a:latin typeface="Times New Roman" panose="02020603050405020304" pitchFamily="18" charset="0"/>
              <a:cs typeface="Times New Roman" panose="02020603050405020304" pitchFamily="18" charset="0"/>
            </a:endParaRPr>
          </a:p>
          <a:p>
            <a:r>
              <a:rPr lang="en-US" sz="3400" i="1" dirty="0">
                <a:latin typeface="Times New Roman" panose="02020603050405020304" pitchFamily="18" charset="0"/>
                <a:cs typeface="Times New Roman" panose="02020603050405020304" pitchFamily="18" charset="0"/>
              </a:rPr>
              <a:t>I've seen people come and lost their way, saying this is not worth it. Having a headache, nightmares, it's stress. This is so stressful that I can’t. Because for students they have expectations. If you're not well equipped they could cut you to pieces, and that's, I mean they pay for it, they have all rights to do so. </a:t>
            </a:r>
            <a:r>
              <a:rPr lang="en-US" sz="3400" dirty="0">
                <a:latin typeface="Times New Roman" panose="02020603050405020304" pitchFamily="18" charset="0"/>
                <a:cs typeface="Times New Roman" panose="02020603050405020304" pitchFamily="18" charset="0"/>
              </a:rPr>
              <a:t>(Sandra)</a:t>
            </a:r>
            <a:r>
              <a:rPr lang="en-US" sz="3400" i="1" dirty="0">
                <a:latin typeface="Times New Roman" panose="02020603050405020304" pitchFamily="18" charset="0"/>
                <a:cs typeface="Times New Roman" panose="02020603050405020304" pitchFamily="18" charset="0"/>
              </a:rPr>
              <a:t> </a:t>
            </a:r>
            <a:endParaRPr lang="en-GB" sz="3400" i="1"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7762400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sz="4000" dirty="0">
                <a:latin typeface="Times New Roman" charset="0"/>
                <a:ea typeface="Times New Roman" charset="0"/>
                <a:cs typeface="Times New Roman" charset="0"/>
              </a:rPr>
              <a:t>Ethical implications for the teachers</a:t>
            </a:r>
            <a:r>
              <a:rPr lang="en-US" sz="4000" dirty="0">
                <a:latin typeface="Times New Roman" charset="0"/>
                <a:ea typeface="Times New Roman" charset="0"/>
                <a:cs typeface="Times New Roman" charset="0"/>
              </a:rPr>
              <a:t> </a:t>
            </a:r>
          </a:p>
        </p:txBody>
      </p:sp>
      <p:sp>
        <p:nvSpPr>
          <p:cNvPr id="3" name="Content Placeholder 2"/>
          <p:cNvSpPr>
            <a:spLocks noGrp="1"/>
          </p:cNvSpPr>
          <p:nvPr>
            <p:ph idx="1"/>
          </p:nvPr>
        </p:nvSpPr>
        <p:spPr/>
        <p:txBody>
          <a:bodyPr>
            <a:normAutofit fontScale="55000" lnSpcReduction="20000"/>
          </a:bodyPr>
          <a:lstStyle/>
          <a:p>
            <a:pPr marL="0" indent="0">
              <a:buNone/>
            </a:pPr>
            <a:endParaRPr lang="en-AU" dirty="0"/>
          </a:p>
          <a:p>
            <a:pPr marL="0" indent="0">
              <a:buNone/>
            </a:pPr>
            <a:r>
              <a:rPr lang="en-GB" sz="4400" i="1" dirty="0">
                <a:latin typeface="Times New Roman" charset="0"/>
                <a:ea typeface="Times New Roman" charset="0"/>
                <a:cs typeface="Times New Roman" charset="0"/>
              </a:rPr>
              <a:t>I do not want to be in this environment, ethics and business (education) do not go well together</a:t>
            </a:r>
            <a:r>
              <a:rPr lang="en-GB" sz="4400" dirty="0">
                <a:effectLst/>
                <a:latin typeface="Times New Roman" charset="0"/>
                <a:ea typeface="Times New Roman" charset="0"/>
                <a:cs typeface="Times New Roman" charset="0"/>
              </a:rPr>
              <a:t> </a:t>
            </a:r>
          </a:p>
          <a:p>
            <a:pPr marL="0" indent="0">
              <a:buNone/>
            </a:pPr>
            <a:endParaRPr lang="en-GB" sz="4400" dirty="0">
              <a:latin typeface="Times New Roman" charset="0"/>
              <a:ea typeface="Times New Roman" charset="0"/>
              <a:cs typeface="Times New Roman" charset="0"/>
            </a:endParaRPr>
          </a:p>
          <a:p>
            <a:pPr marL="0" indent="0">
              <a:buNone/>
            </a:pPr>
            <a:r>
              <a:rPr lang="en-GB" sz="4400" dirty="0">
                <a:latin typeface="Times New Roman" charset="0"/>
                <a:ea typeface="Times New Roman" charset="0"/>
                <a:cs typeface="Times New Roman" charset="0"/>
              </a:rPr>
              <a:t>Do you think I have any ethics?</a:t>
            </a:r>
          </a:p>
          <a:p>
            <a:pPr marL="0" indent="0">
              <a:buNone/>
            </a:pPr>
            <a:endParaRPr lang="en-GB" sz="4400" dirty="0">
              <a:latin typeface="Times New Roman" charset="0"/>
              <a:ea typeface="Times New Roman" charset="0"/>
              <a:cs typeface="Times New Roman" charset="0"/>
            </a:endParaRPr>
          </a:p>
          <a:p>
            <a:pPr marL="0" indent="0">
              <a:buNone/>
            </a:pPr>
            <a:r>
              <a:rPr lang="en-GB" sz="4400" dirty="0">
                <a:latin typeface="Times New Roman" charset="0"/>
                <a:ea typeface="Times New Roman" charset="0"/>
                <a:cs typeface="Times New Roman" charset="0"/>
              </a:rPr>
              <a:t>You do not belong here if you think morally.</a:t>
            </a:r>
            <a:endParaRPr lang="en-US" dirty="0">
              <a:latin typeface="Times New Roman" charset="0"/>
              <a:ea typeface="Times New Roman" charset="0"/>
              <a:cs typeface="Times New Roman" charset="0"/>
            </a:endParaRPr>
          </a:p>
          <a:p>
            <a:endParaRPr lang="en-US" dirty="0"/>
          </a:p>
        </p:txBody>
      </p:sp>
    </p:spTree>
    <p:extLst>
      <p:ext uri="{BB962C8B-B14F-4D97-AF65-F5344CB8AC3E}">
        <p14:creationId xmlns:p14="http://schemas.microsoft.com/office/powerpoint/2010/main" val="1490840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Times New Roman" charset="0"/>
                <a:ea typeface="Times New Roman" charset="0"/>
                <a:cs typeface="Times New Roman" charset="0"/>
              </a:rPr>
              <a:t>Vocational Education and Training (VET)</a:t>
            </a:r>
            <a:endParaRPr lang="en-US" dirty="0">
              <a:latin typeface="Times New Roman" charset="0"/>
              <a:ea typeface="Times New Roman" charset="0"/>
              <a:cs typeface="Times New Roman" charset="0"/>
            </a:endParaRPr>
          </a:p>
        </p:txBody>
      </p:sp>
      <p:sp>
        <p:nvSpPr>
          <p:cNvPr id="3" name="Content Placeholder 2"/>
          <p:cNvSpPr>
            <a:spLocks noGrp="1"/>
          </p:cNvSpPr>
          <p:nvPr>
            <p:ph idx="1"/>
          </p:nvPr>
        </p:nvSpPr>
        <p:spPr/>
        <p:txBody>
          <a:bodyPr>
            <a:normAutofit/>
          </a:bodyPr>
          <a:lstStyle/>
          <a:p>
            <a:pPr algn="just"/>
            <a:r>
              <a:rPr lang="en-GB" sz="2400" dirty="0">
                <a:latin typeface="Times New Roman" charset="0"/>
                <a:ea typeface="Times New Roman" charset="0"/>
                <a:cs typeface="Times New Roman" charset="0"/>
              </a:rPr>
              <a:t>VET in Australia in recent decades has been subject to a range of major policy reforms in response to globalized pressures for it to become more effective, efficient, and competitive in its responsiveness to consumer demand. </a:t>
            </a:r>
          </a:p>
          <a:p>
            <a:pPr algn="just"/>
            <a:endParaRPr lang="en-GB" sz="2400" dirty="0">
              <a:latin typeface="Times New Roman" charset="0"/>
              <a:ea typeface="Times New Roman" charset="0"/>
              <a:cs typeface="Times New Roman" charset="0"/>
            </a:endParaRPr>
          </a:p>
          <a:p>
            <a:pPr algn="just"/>
            <a:r>
              <a:rPr lang="en-GB" sz="2400" dirty="0">
                <a:latin typeface="Times New Roman" charset="0"/>
                <a:ea typeface="Times New Roman" charset="0"/>
                <a:cs typeface="Times New Roman" charset="0"/>
              </a:rPr>
              <a:t>Those policy reforms have been noted to date as raising significant ethical challenges for teachers in the sector. </a:t>
            </a:r>
            <a:endParaRPr lang="en-AU" sz="24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7374862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Times New Roman" panose="02020603050405020304" pitchFamily="18" charset="0"/>
                <a:cs typeface="Times New Roman" panose="02020603050405020304" pitchFamily="18" charset="0"/>
              </a:rPr>
              <a:t>Ethical desensitization</a:t>
            </a:r>
          </a:p>
        </p:txBody>
      </p:sp>
      <p:sp>
        <p:nvSpPr>
          <p:cNvPr id="3" name="Content Placeholder 2"/>
          <p:cNvSpPr>
            <a:spLocks noGrp="1"/>
          </p:cNvSpPr>
          <p:nvPr>
            <p:ph idx="1"/>
          </p:nvPr>
        </p:nvSpPr>
        <p:spPr/>
        <p:txBody>
          <a:bodyPr>
            <a:normAutofit fontScale="85000" lnSpcReduction="10000"/>
          </a:bodyPr>
          <a:lstStyle/>
          <a:p>
            <a:r>
              <a:rPr lang="en-AU" sz="2000" dirty="0">
                <a:latin typeface="Times New Roman" charset="0"/>
                <a:ea typeface="Times New Roman" charset="0"/>
                <a:cs typeface="Times New Roman" charset="0"/>
              </a:rPr>
              <a:t>The findings of the present study that the participants found themselves ill prepared to make ethical decisions support the argument of </a:t>
            </a:r>
            <a:r>
              <a:rPr lang="en-AU" sz="2000" dirty="0" err="1">
                <a:latin typeface="Times New Roman" charset="0"/>
                <a:ea typeface="Times New Roman" charset="0"/>
                <a:cs typeface="Times New Roman" charset="0"/>
              </a:rPr>
              <a:t>Tirri</a:t>
            </a:r>
            <a:r>
              <a:rPr lang="en-AU" sz="2000" dirty="0">
                <a:latin typeface="Times New Roman" charset="0"/>
                <a:ea typeface="Times New Roman" charset="0"/>
                <a:cs typeface="Times New Roman" charset="0"/>
              </a:rPr>
              <a:t> and </a:t>
            </a:r>
            <a:r>
              <a:rPr lang="en-AU" sz="2000" dirty="0" err="1">
                <a:latin typeface="Times New Roman" charset="0"/>
                <a:ea typeface="Times New Roman" charset="0"/>
                <a:cs typeface="Times New Roman" charset="0"/>
              </a:rPr>
              <a:t>Husu</a:t>
            </a:r>
            <a:r>
              <a:rPr lang="en-AU" sz="2000" dirty="0">
                <a:latin typeface="Times New Roman" charset="0"/>
                <a:ea typeface="Times New Roman" charset="0"/>
                <a:cs typeface="Times New Roman" charset="0"/>
              </a:rPr>
              <a:t> (2002) that teacher commitment to the moral, ethical, and enculturation responsibilities prove overwhelming as they are not prepared well.</a:t>
            </a:r>
            <a:r>
              <a:rPr lang="en-AU" sz="2000" b="1" dirty="0">
                <a:latin typeface="Times New Roman" charset="0"/>
                <a:ea typeface="Times New Roman" charset="0"/>
                <a:cs typeface="Times New Roman" charset="0"/>
              </a:rPr>
              <a:t> </a:t>
            </a:r>
          </a:p>
          <a:p>
            <a:r>
              <a:rPr lang="en-AU" sz="2000" dirty="0">
                <a:latin typeface="Times New Roman" charset="0"/>
                <a:ea typeface="Times New Roman" charset="0"/>
                <a:cs typeface="Times New Roman" charset="0"/>
              </a:rPr>
              <a:t>In the absence of such guidance, the participants reported that they were then left to find solutions to ethical dilemmas so that they could do their best </a:t>
            </a:r>
            <a:r>
              <a:rPr lang="en-AU" sz="2000" i="1" dirty="0">
                <a:latin typeface="Times New Roman" charset="0"/>
                <a:ea typeface="Times New Roman" charset="0"/>
                <a:cs typeface="Times New Roman" charset="0"/>
              </a:rPr>
              <a:t>at minimal harm to students, RTOs and themselves.</a:t>
            </a:r>
            <a:r>
              <a:rPr lang="en-AU" sz="2000" dirty="0">
                <a:latin typeface="Times New Roman" charset="0"/>
                <a:ea typeface="Times New Roman" charset="0"/>
                <a:cs typeface="Times New Roman" charset="0"/>
              </a:rPr>
              <a:t> </a:t>
            </a:r>
          </a:p>
          <a:p>
            <a:r>
              <a:rPr lang="en-AU" sz="2000" dirty="0">
                <a:latin typeface="Times New Roman" charset="0"/>
                <a:ea typeface="Times New Roman" charset="0"/>
                <a:cs typeface="Times New Roman" charset="0"/>
              </a:rPr>
              <a:t>In light of their experiences and expectations and perceptions of right and wrong, they made decisions based on holding moral principles of fairness and not harming others. They sometimes took consideration of concepts of happiness for the greatest number of students and whom their actions might hurt. </a:t>
            </a:r>
          </a:p>
          <a:p>
            <a:r>
              <a:rPr lang="en-AU" sz="2000" dirty="0">
                <a:latin typeface="Times New Roman" charset="0"/>
                <a:ea typeface="Times New Roman" charset="0"/>
                <a:cs typeface="Times New Roman" charset="0"/>
              </a:rPr>
              <a:t>However, well-intended actions in the best interest of students with least risk of harm may lead to harm unexpectedly, depending on the consequences of a certain act. </a:t>
            </a:r>
            <a:endParaRPr lang="en-US" sz="20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013720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Times New Roman" charset="0"/>
                <a:ea typeface="Times New Roman" charset="0"/>
                <a:cs typeface="Times New Roman" charset="0"/>
              </a:rPr>
              <a:t>What is new?</a:t>
            </a:r>
          </a:p>
        </p:txBody>
      </p:sp>
      <p:sp>
        <p:nvSpPr>
          <p:cNvPr id="3" name="Content Placeholder 2"/>
          <p:cNvSpPr>
            <a:spLocks noGrp="1"/>
          </p:cNvSpPr>
          <p:nvPr>
            <p:ph idx="1"/>
          </p:nvPr>
        </p:nvSpPr>
        <p:spPr>
          <a:xfrm>
            <a:off x="838200" y="1844825"/>
            <a:ext cx="9598968" cy="4525963"/>
          </a:xfrm>
        </p:spPr>
        <p:txBody>
          <a:bodyPr>
            <a:normAutofit fontScale="85000" lnSpcReduction="20000"/>
          </a:bodyPr>
          <a:lstStyle/>
          <a:p>
            <a:pPr algn="just"/>
            <a:r>
              <a:rPr lang="en-GB" sz="2600" dirty="0">
                <a:latin typeface="Times New Roman" charset="0"/>
                <a:ea typeface="Times New Roman" charset="0"/>
                <a:cs typeface="Times New Roman" charset="0"/>
              </a:rPr>
              <a:t>Many of the studies on contextual factors treat the context as a backdrop to the research by isolating influencing factors from actual teaching </a:t>
            </a:r>
            <a:endParaRPr lang="en-AU" sz="2600" dirty="0">
              <a:latin typeface="Times New Roman" charset="0"/>
              <a:ea typeface="Times New Roman" charset="0"/>
              <a:cs typeface="Times New Roman" charset="0"/>
            </a:endParaRPr>
          </a:p>
          <a:p>
            <a:pPr algn="just"/>
            <a:r>
              <a:rPr lang="en-GB" sz="2600" dirty="0">
                <a:latin typeface="Times New Roman" charset="0"/>
                <a:ea typeface="Times New Roman" charset="0"/>
                <a:cs typeface="Times New Roman" charset="0"/>
              </a:rPr>
              <a:t>The present study has provided insights into how these contextual factors influenced participants’ practice. In other words, the way these contextual factors affected their beliefs and practices was explored empirically in the experiences of teaching staff.</a:t>
            </a:r>
            <a:r>
              <a:rPr lang="en-GB" sz="2600" dirty="0">
                <a:effectLst/>
                <a:latin typeface="Times New Roman" charset="0"/>
                <a:ea typeface="Times New Roman" charset="0"/>
                <a:cs typeface="Times New Roman" charset="0"/>
              </a:rPr>
              <a:t> </a:t>
            </a:r>
          </a:p>
          <a:p>
            <a:pPr algn="just"/>
            <a:r>
              <a:rPr lang="en-US" sz="2600" dirty="0">
                <a:latin typeface="Times New Roman" charset="0"/>
                <a:ea typeface="Times New Roman" charset="0"/>
                <a:cs typeface="Times New Roman" charset="0"/>
              </a:rPr>
              <a:t>Such intensity of scholarly debate and demonstration among teachers and the general public rarely features in our national context, but these participants’ responses to teacher dilemmas in VET have some reflections of them summarized in the present study.</a:t>
            </a:r>
          </a:p>
          <a:p>
            <a:pPr algn="just"/>
            <a:r>
              <a:rPr lang="en-AU" sz="2600" dirty="0">
                <a:effectLst/>
                <a:latin typeface="Times New Roman" charset="0"/>
                <a:ea typeface="Times New Roman" charset="0"/>
              </a:rPr>
              <a:t>Socrates' position: that ethics consists of knowing what we ought to do, and that such knowledge can be taught. </a:t>
            </a:r>
            <a:endParaRPr lang="en-US" sz="2600" dirty="0">
              <a:latin typeface="Times New Roman" charset="0"/>
              <a:ea typeface="Times New Roman" charset="0"/>
              <a:cs typeface="Times New Roman" charset="0"/>
            </a:endParaRPr>
          </a:p>
          <a:p>
            <a:pPr algn="just"/>
            <a:endParaRPr lang="en-US" dirty="0">
              <a:latin typeface="Times New Roman" charset="0"/>
              <a:ea typeface="Times New Roman" charset="0"/>
              <a:cs typeface="Times New Roman" charset="0"/>
            </a:endParaRPr>
          </a:p>
          <a:p>
            <a:endParaRPr lang="en-US" dirty="0"/>
          </a:p>
        </p:txBody>
      </p:sp>
    </p:spTree>
    <p:extLst>
      <p:ext uri="{BB962C8B-B14F-4D97-AF65-F5344CB8AC3E}">
        <p14:creationId xmlns:p14="http://schemas.microsoft.com/office/powerpoint/2010/main" val="8059156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Times New Roman" panose="02020603050405020304" pitchFamily="18" charset="0"/>
                <a:cs typeface="Times New Roman" panose="02020603050405020304" pitchFamily="18" charset="0"/>
              </a:rPr>
              <a:t>Window to needed research</a:t>
            </a:r>
          </a:p>
        </p:txBody>
      </p:sp>
      <p:sp>
        <p:nvSpPr>
          <p:cNvPr id="3" name="Content Placeholder 2"/>
          <p:cNvSpPr>
            <a:spLocks noGrp="1"/>
          </p:cNvSpPr>
          <p:nvPr>
            <p:ph idx="1"/>
          </p:nvPr>
        </p:nvSpPr>
        <p:spPr/>
        <p:txBody>
          <a:bodyPr/>
          <a:lstStyle/>
          <a:p>
            <a:r>
              <a:rPr lang="en-US" sz="2400" dirty="0">
                <a:latin typeface="Times New Roman" panose="02020603050405020304" pitchFamily="18" charset="0"/>
                <a:cs typeface="Times New Roman" panose="02020603050405020304" pitchFamily="18" charset="0"/>
              </a:rPr>
              <a:t>Changes in social values </a:t>
            </a:r>
          </a:p>
          <a:p>
            <a:r>
              <a:rPr lang="en-US" sz="2400" dirty="0">
                <a:latin typeface="Times New Roman" panose="02020603050405020304" pitchFamily="18" charset="0"/>
                <a:cs typeface="Times New Roman" panose="02020603050405020304" pitchFamily="18" charset="0"/>
              </a:rPr>
              <a:t>The need for educational reform. </a:t>
            </a:r>
            <a:endParaRPr lang="en-GB" sz="24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3665485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charset="0"/>
                <a:ea typeface="Times New Roman" charset="0"/>
                <a:cs typeface="Times New Roman" charset="0"/>
              </a:rPr>
              <a:t>Thank You</a:t>
            </a:r>
          </a:p>
        </p:txBody>
      </p:sp>
      <p:sp>
        <p:nvSpPr>
          <p:cNvPr id="3" name="Content Placeholder 2"/>
          <p:cNvSpPr>
            <a:spLocks noGrp="1"/>
          </p:cNvSpPr>
          <p:nvPr>
            <p:ph idx="1"/>
          </p:nvPr>
        </p:nvSpPr>
        <p:spPr/>
        <p:txBody>
          <a:bodyPr>
            <a:normAutofit/>
          </a:bodyPr>
          <a:lstStyle/>
          <a:p>
            <a:r>
              <a:rPr lang="en-US" sz="3600" dirty="0">
                <a:latin typeface="Times New Roman"/>
                <a:cs typeface="Times New Roman"/>
              </a:rPr>
              <a:t>Thank you for attending and listening </a:t>
            </a:r>
          </a:p>
          <a:p>
            <a:r>
              <a:rPr lang="en-US" sz="3600" dirty="0">
                <a:latin typeface="Times New Roman"/>
                <a:cs typeface="Times New Roman"/>
              </a:rPr>
              <a:t>Questions.</a:t>
            </a:r>
          </a:p>
        </p:txBody>
      </p:sp>
    </p:spTree>
    <p:extLst>
      <p:ext uri="{BB962C8B-B14F-4D97-AF65-F5344CB8AC3E}">
        <p14:creationId xmlns:p14="http://schemas.microsoft.com/office/powerpoint/2010/main" val="243639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Times New Roman" charset="0"/>
                <a:ea typeface="Times New Roman" charset="0"/>
                <a:cs typeface="Times New Roman" charset="0"/>
              </a:rPr>
              <a:t>Research in Understanding Teacher Dilemmas</a:t>
            </a:r>
          </a:p>
        </p:txBody>
      </p:sp>
      <p:sp>
        <p:nvSpPr>
          <p:cNvPr id="3" name="Content Placeholder 2"/>
          <p:cNvSpPr>
            <a:spLocks noGrp="1"/>
          </p:cNvSpPr>
          <p:nvPr>
            <p:ph idx="1"/>
          </p:nvPr>
        </p:nvSpPr>
        <p:spPr/>
        <p:txBody>
          <a:bodyPr>
            <a:normAutofit fontScale="25000" lnSpcReduction="20000"/>
          </a:bodyPr>
          <a:lstStyle/>
          <a:p>
            <a:pPr marL="114300" indent="0">
              <a:buNone/>
            </a:pPr>
            <a:endParaRPr lang="en-US" sz="3200" dirty="0">
              <a:latin typeface="Times New Roman"/>
              <a:cs typeface="Times New Roman"/>
            </a:endParaRPr>
          </a:p>
          <a:p>
            <a:pPr marL="0" indent="0" algn="just">
              <a:buNone/>
            </a:pPr>
            <a:r>
              <a:rPr lang="en-US" sz="5100" dirty="0">
                <a:latin typeface="Times New Roman" charset="0"/>
                <a:ea typeface="Times New Roman" charset="0"/>
                <a:cs typeface="Times New Roman" charset="0"/>
              </a:rPr>
              <a:t>An exploration of:</a:t>
            </a:r>
          </a:p>
          <a:p>
            <a:pPr algn="just"/>
            <a:r>
              <a:rPr lang="en-AU" sz="5100" dirty="0">
                <a:latin typeface="Times New Roman" charset="0"/>
                <a:ea typeface="Times New Roman" charset="0"/>
                <a:cs typeface="Times New Roman" charset="0"/>
              </a:rPr>
              <a:t> the moral dilemmas faced by VET teachers in the context of contemporary cultural changes to their work context</a:t>
            </a:r>
            <a:r>
              <a:rPr lang="en-US" sz="5100" dirty="0">
                <a:latin typeface="Times New Roman" charset="0"/>
                <a:ea typeface="Times New Roman" charset="0"/>
                <a:cs typeface="Times New Roman" charset="0"/>
              </a:rPr>
              <a:t> where dilemmas is created by</a:t>
            </a:r>
            <a:r>
              <a:rPr lang="en-AU" sz="5100" dirty="0">
                <a:latin typeface="Times New Roman" charset="0"/>
                <a:ea typeface="Times New Roman" charset="0"/>
                <a:cs typeface="Times New Roman" charset="0"/>
              </a:rPr>
              <a:t> conflict generated from tensions between what one (intrinsically) understands that one </a:t>
            </a:r>
            <a:r>
              <a:rPr lang="en-AU" sz="5100" i="1" dirty="0">
                <a:latin typeface="Times New Roman" charset="0"/>
                <a:ea typeface="Times New Roman" charset="0"/>
                <a:cs typeface="Times New Roman" charset="0"/>
              </a:rPr>
              <a:t>should</a:t>
            </a:r>
            <a:r>
              <a:rPr lang="en-AU" sz="5100" dirty="0">
                <a:latin typeface="Times New Roman" charset="0"/>
                <a:ea typeface="Times New Roman" charset="0"/>
                <a:cs typeface="Times New Roman" charset="0"/>
              </a:rPr>
              <a:t> do in a particular situation and what one feels </a:t>
            </a:r>
            <a:r>
              <a:rPr lang="en-AU" sz="5100" i="1" dirty="0">
                <a:latin typeface="Times New Roman" charset="0"/>
                <a:ea typeface="Times New Roman" charset="0"/>
                <a:cs typeface="Times New Roman" charset="0"/>
              </a:rPr>
              <a:t>impelled</a:t>
            </a:r>
            <a:r>
              <a:rPr lang="en-AU" sz="5100" dirty="0">
                <a:latin typeface="Times New Roman" charset="0"/>
                <a:ea typeface="Times New Roman" charset="0"/>
                <a:cs typeface="Times New Roman" charset="0"/>
              </a:rPr>
              <a:t> to do by extrinsic circumstances or pressures. </a:t>
            </a:r>
          </a:p>
          <a:p>
            <a:pPr algn="just"/>
            <a:endParaRPr lang="en-US" sz="5100" dirty="0">
              <a:latin typeface="Times New Roman" charset="0"/>
              <a:ea typeface="Times New Roman" charset="0"/>
              <a:cs typeface="Times New Roman" charset="0"/>
            </a:endParaRPr>
          </a:p>
          <a:p>
            <a:pPr algn="just"/>
            <a:r>
              <a:rPr lang="en-AU" sz="5100" dirty="0">
                <a:latin typeface="Times New Roman" charset="0"/>
                <a:ea typeface="Times New Roman" charset="0"/>
                <a:cs typeface="Times New Roman" charset="0"/>
              </a:rPr>
              <a:t>identifying and articulating those dilemmas through the participating teachers’ experience and understanding of them, what they perceived to be the contextual drivers</a:t>
            </a:r>
            <a:r>
              <a:rPr lang="en-US" sz="5100" dirty="0">
                <a:latin typeface="Times New Roman" charset="0"/>
                <a:ea typeface="Times New Roman" charset="0"/>
                <a:cs typeface="Times New Roman" charset="0"/>
              </a:rPr>
              <a:t> and</a:t>
            </a:r>
          </a:p>
          <a:p>
            <a:pPr algn="just"/>
            <a:endParaRPr lang="en-US" sz="5100" dirty="0">
              <a:latin typeface="Times New Roman" charset="0"/>
              <a:ea typeface="Times New Roman" charset="0"/>
              <a:cs typeface="Times New Roman" charset="0"/>
            </a:endParaRPr>
          </a:p>
          <a:p>
            <a:pPr algn="just"/>
            <a:r>
              <a:rPr lang="en-US" sz="5100" dirty="0">
                <a:latin typeface="Times New Roman" charset="0"/>
                <a:ea typeface="Times New Roman" charset="0"/>
                <a:cs typeface="Times New Roman" charset="0"/>
              </a:rPr>
              <a:t> </a:t>
            </a:r>
            <a:r>
              <a:rPr lang="en-AU" sz="5100" dirty="0">
                <a:latin typeface="Times New Roman" charset="0"/>
                <a:ea typeface="Times New Roman" charset="0"/>
                <a:cs typeface="Times New Roman" charset="0"/>
              </a:rPr>
              <a:t>actions that they were taking in response to their experience of the dilemmas</a:t>
            </a:r>
            <a:r>
              <a:rPr lang="en-US" sz="5100" dirty="0">
                <a:latin typeface="Times New Roman" charset="0"/>
                <a:ea typeface="Times New Roman" charset="0"/>
                <a:cs typeface="Times New Roman" charset="0"/>
              </a:rPr>
              <a:t>. </a:t>
            </a:r>
          </a:p>
        </p:txBody>
      </p:sp>
    </p:spTree>
    <p:extLst>
      <p:ext uri="{BB962C8B-B14F-4D97-AF65-F5344CB8AC3E}">
        <p14:creationId xmlns:p14="http://schemas.microsoft.com/office/powerpoint/2010/main" val="107608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charset="0"/>
                <a:ea typeface="Times New Roman" charset="0"/>
                <a:cs typeface="Times New Roman" charset="0"/>
              </a:rPr>
              <a:t>Data Collection</a:t>
            </a:r>
          </a:p>
        </p:txBody>
      </p:sp>
      <p:sp>
        <p:nvSpPr>
          <p:cNvPr id="3" name="Content Placeholder 2"/>
          <p:cNvSpPr>
            <a:spLocks noGrp="1"/>
          </p:cNvSpPr>
          <p:nvPr>
            <p:ph idx="1"/>
          </p:nvPr>
        </p:nvSpPr>
        <p:spPr/>
        <p:txBody>
          <a:bodyPr>
            <a:normAutofit fontScale="77500" lnSpcReduction="20000"/>
          </a:bodyPr>
          <a:lstStyle/>
          <a:p>
            <a:pPr algn="just"/>
            <a:r>
              <a:rPr lang="en-AU" sz="2400" dirty="0">
                <a:latin typeface="Times New Roman" charset="0"/>
                <a:ea typeface="Times New Roman" charset="0"/>
                <a:cs typeface="Times New Roman" charset="0"/>
              </a:rPr>
              <a:t>Exploring the individuals’ lived experience (</a:t>
            </a:r>
            <a:r>
              <a:rPr lang="en-US" sz="2400" dirty="0">
                <a:latin typeface="Times New Roman" charset="0"/>
                <a:ea typeface="Times New Roman" charset="0"/>
                <a:cs typeface="Times New Roman" charset="0"/>
              </a:rPr>
              <a:t>Interpretative Phenomenological Analysis, </a:t>
            </a:r>
            <a:r>
              <a:rPr lang="en-AU" sz="2400" dirty="0">
                <a:latin typeface="Times New Roman" charset="0"/>
                <a:ea typeface="Times New Roman" charset="0"/>
                <a:cs typeface="Times New Roman" charset="0"/>
              </a:rPr>
              <a:t>IPA)</a:t>
            </a:r>
          </a:p>
          <a:p>
            <a:pPr algn="l"/>
            <a:r>
              <a:rPr lang="en-US" sz="2400" dirty="0">
                <a:latin typeface="Times New Roman" charset="0"/>
                <a:ea typeface="Times New Roman" charset="0"/>
                <a:cs typeface="Times New Roman" charset="0"/>
              </a:rPr>
              <a:t>Sample size of 18 teachers, 8 from TAFE and 10 from private VET enterprises will be selected </a:t>
            </a:r>
          </a:p>
          <a:p>
            <a:pPr algn="just"/>
            <a:r>
              <a:rPr lang="en-US" sz="2400" dirty="0">
                <a:latin typeface="Times New Roman" charset="0"/>
                <a:ea typeface="Times New Roman" charset="0"/>
                <a:cs typeface="Times New Roman" charset="0"/>
              </a:rPr>
              <a:t>Varying in age, gender, subject area and length of work history in the organization </a:t>
            </a:r>
          </a:p>
          <a:p>
            <a:pPr algn="just"/>
            <a:r>
              <a:rPr lang="en-US" sz="2400" dirty="0">
                <a:latin typeface="Times New Roman" charset="0"/>
                <a:ea typeface="Times New Roman" charset="0"/>
                <a:cs typeface="Times New Roman" charset="0"/>
              </a:rPr>
              <a:t>Purposive sampling inviting the participants who can best inform the research questions and enhance understanding of the phenomenon under study</a:t>
            </a:r>
          </a:p>
          <a:p>
            <a:pPr algn="just"/>
            <a:r>
              <a:rPr lang="en-US" sz="2400" dirty="0">
                <a:latin typeface="Times New Roman" charset="0"/>
                <a:ea typeface="Times New Roman" charset="0"/>
                <a:cs typeface="Times New Roman" charset="0"/>
              </a:rPr>
              <a:t>Diverse cohort of teachers working within a similar geographic area to form a largely homogeneous sample.</a:t>
            </a:r>
          </a:p>
          <a:p>
            <a:pPr algn="just"/>
            <a:r>
              <a:rPr lang="en-US" sz="2400" dirty="0">
                <a:latin typeface="Times New Roman" charset="0"/>
                <a:ea typeface="Times New Roman" charset="0"/>
                <a:cs typeface="Times New Roman" charset="0"/>
              </a:rPr>
              <a:t>Pseudonyms </a:t>
            </a:r>
            <a:r>
              <a:rPr lang="en-AU" sz="2400" dirty="0">
                <a:latin typeface="Times New Roman" charset="0"/>
                <a:ea typeface="Times New Roman" charset="0"/>
                <a:cs typeface="Times New Roman" charset="0"/>
              </a:rPr>
              <a:t>were given to all participants.</a:t>
            </a:r>
            <a:endParaRPr lang="en-US" sz="24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730237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8145" y="0"/>
            <a:ext cx="9462655" cy="1417638"/>
          </a:xfrm>
        </p:spPr>
        <p:txBody>
          <a:bodyPr>
            <a:normAutofit/>
          </a:bodyPr>
          <a:lstStyle/>
          <a:p>
            <a:br>
              <a:rPr lang="en-US" dirty="0"/>
            </a:br>
            <a:r>
              <a:rPr lang="en-AU" dirty="0">
                <a:latin typeface="Times New Roman" charset="0"/>
                <a:ea typeface="Times New Roman" charset="0"/>
                <a:cs typeface="Times New Roman" charset="0"/>
              </a:rPr>
              <a:t>The Ethical Dilemmas Faced by Teachers</a:t>
            </a:r>
            <a:br>
              <a:rPr lang="en-US" dirty="0">
                <a:latin typeface="Times New Roman" charset="0"/>
                <a:ea typeface="Times New Roman" charset="0"/>
                <a:cs typeface="Times New Roman" charset="0"/>
              </a:rPr>
            </a:br>
            <a:endParaRPr lang="en-US" dirty="0">
              <a:latin typeface="Times New Roman" charset="0"/>
              <a:ea typeface="Times New Roman" charset="0"/>
              <a:cs typeface="Times New Roman" charset="0"/>
            </a:endParaRPr>
          </a:p>
        </p:txBody>
      </p:sp>
      <p:sp>
        <p:nvSpPr>
          <p:cNvPr id="3" name="Content Placeholder 2"/>
          <p:cNvSpPr>
            <a:spLocks noGrp="1"/>
          </p:cNvSpPr>
          <p:nvPr>
            <p:ph idx="1"/>
          </p:nvPr>
        </p:nvSpPr>
        <p:spPr>
          <a:xfrm>
            <a:off x="1046922" y="1686477"/>
            <a:ext cx="10515600" cy="4351338"/>
          </a:xfrm>
        </p:spPr>
        <p:txBody>
          <a:bodyPr>
            <a:normAutofit/>
          </a:bodyPr>
          <a:lstStyle/>
          <a:p>
            <a:pPr marL="0" indent="0" algn="just">
              <a:buNone/>
            </a:pPr>
            <a:r>
              <a:rPr lang="en-AU" dirty="0">
                <a:latin typeface="Times New Roman" charset="0"/>
                <a:ea typeface="Times New Roman" charset="0"/>
                <a:cs typeface="Times New Roman" charset="0"/>
              </a:rPr>
              <a:t>The four dilemmas: </a:t>
            </a:r>
            <a:endParaRPr lang="en-US" dirty="0">
              <a:latin typeface="Times New Roman" charset="0"/>
              <a:ea typeface="Times New Roman" charset="0"/>
              <a:cs typeface="Times New Roman" charset="0"/>
            </a:endParaRPr>
          </a:p>
          <a:p>
            <a:pPr marL="514350" indent="-514350" algn="just">
              <a:buAutoNum type="arabicParenR"/>
            </a:pPr>
            <a:r>
              <a:rPr lang="en-US" dirty="0">
                <a:latin typeface="Times New Roman" charset="0"/>
                <a:ea typeface="Times New Roman" charset="0"/>
                <a:cs typeface="Times New Roman" charset="0"/>
              </a:rPr>
              <a:t>responding flexibly to heightened student diversity, </a:t>
            </a:r>
          </a:p>
          <a:p>
            <a:pPr marL="514350" indent="-514350" algn="just">
              <a:buAutoNum type="arabicParenR"/>
            </a:pPr>
            <a:r>
              <a:rPr lang="en-US" dirty="0">
                <a:latin typeface="Times New Roman" charset="0"/>
                <a:ea typeface="Times New Roman" charset="0"/>
                <a:cs typeface="Times New Roman" charset="0"/>
              </a:rPr>
              <a:t>limiting educational engagement,</a:t>
            </a:r>
          </a:p>
          <a:p>
            <a:pPr marL="514350" indent="-514350" algn="just">
              <a:buAutoNum type="arabicParenR"/>
            </a:pPr>
            <a:r>
              <a:rPr lang="en-US" dirty="0">
                <a:latin typeface="Times New Roman" charset="0"/>
                <a:ea typeface="Times New Roman" charset="0"/>
                <a:cs typeface="Times New Roman" charset="0"/>
              </a:rPr>
              <a:t>constraining teacher responsiveness, and </a:t>
            </a:r>
          </a:p>
          <a:p>
            <a:pPr marL="514350" indent="-514350" algn="just">
              <a:buAutoNum type="arabicParenR"/>
            </a:pPr>
            <a:r>
              <a:rPr lang="en-US" dirty="0">
                <a:latin typeface="Times New Roman" charset="0"/>
                <a:ea typeface="Times New Roman" charset="0"/>
                <a:cs typeface="Times New Roman" charset="0"/>
              </a:rPr>
              <a:t>manipulating learning assessment. </a:t>
            </a:r>
          </a:p>
        </p:txBody>
      </p:sp>
    </p:spTree>
    <p:extLst>
      <p:ext uri="{BB962C8B-B14F-4D97-AF65-F5344CB8AC3E}">
        <p14:creationId xmlns:p14="http://schemas.microsoft.com/office/powerpoint/2010/main" val="4502838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5964" y="404663"/>
            <a:ext cx="8164372" cy="1202463"/>
          </a:xfrm>
        </p:spPr>
        <p:txBody>
          <a:bodyPr>
            <a:normAutofit/>
          </a:bodyPr>
          <a:lstStyle/>
          <a:p>
            <a:pPr lvl="0"/>
            <a:br>
              <a:rPr lang="en-US" b="1" dirty="0"/>
            </a:br>
            <a:r>
              <a:rPr lang="en-AU" sz="3900" dirty="0">
                <a:latin typeface="Times New Roman" charset="0"/>
                <a:ea typeface="Times New Roman" charset="0"/>
                <a:cs typeface="Times New Roman" charset="0"/>
              </a:rPr>
              <a:t>The Extrinsic Imperatives</a:t>
            </a:r>
            <a:endParaRPr lang="en-US" sz="3900" dirty="0"/>
          </a:p>
        </p:txBody>
      </p:sp>
      <p:sp>
        <p:nvSpPr>
          <p:cNvPr id="3" name="Content Placeholder 2"/>
          <p:cNvSpPr>
            <a:spLocks noGrp="1"/>
          </p:cNvSpPr>
          <p:nvPr>
            <p:ph idx="1"/>
          </p:nvPr>
        </p:nvSpPr>
        <p:spPr/>
        <p:txBody>
          <a:bodyPr>
            <a:normAutofit fontScale="25000" lnSpcReduction="20000"/>
          </a:bodyPr>
          <a:lstStyle/>
          <a:p>
            <a:endParaRPr lang="en-AU" dirty="0"/>
          </a:p>
          <a:p>
            <a:endParaRPr lang="en-AU" dirty="0"/>
          </a:p>
          <a:p>
            <a:pPr marL="0" indent="0" algn="just">
              <a:buNone/>
            </a:pPr>
            <a:r>
              <a:rPr lang="en-US" sz="6000" dirty="0">
                <a:latin typeface="Times New Roman" charset="0"/>
                <a:ea typeface="Times New Roman" charset="0"/>
                <a:cs typeface="Times New Roman" charset="0"/>
              </a:rPr>
              <a:t>The extrinsic imperatives were identified from the ethical challenges attributed by the teachers to changes in that cultural context, each dilemma being defined by a small number of such challenges particular to it, with a total of 13 challenges emerging across the four dilemmas. </a:t>
            </a:r>
          </a:p>
          <a:p>
            <a:pPr marL="0" indent="0" algn="just">
              <a:buNone/>
            </a:pPr>
            <a:endParaRPr lang="en-US" sz="6000" dirty="0">
              <a:latin typeface="Times New Roman" charset="0"/>
              <a:ea typeface="Times New Roman" charset="0"/>
              <a:cs typeface="Times New Roman" charset="0"/>
            </a:endParaRPr>
          </a:p>
          <a:p>
            <a:pPr marL="0" indent="0" algn="just">
              <a:buNone/>
            </a:pPr>
            <a:r>
              <a:rPr lang="en-US" sz="6000" dirty="0">
                <a:latin typeface="Times New Roman" charset="0"/>
                <a:ea typeface="Times New Roman" charset="0"/>
                <a:cs typeface="Times New Roman" charset="0"/>
              </a:rPr>
              <a:t>Three of the four categories of participant explanations for their experience of the dilemmas focused on what they saw as external realities of their teaching: </a:t>
            </a:r>
          </a:p>
          <a:p>
            <a:pPr marL="1143000" indent="-1143000" algn="just">
              <a:buFont typeface="+mj-lt"/>
              <a:buAutoNum type="arabicPeriod"/>
            </a:pPr>
            <a:r>
              <a:rPr lang="en-US" sz="6000" dirty="0">
                <a:latin typeface="Times New Roman" charset="0"/>
                <a:ea typeface="Times New Roman" charset="0"/>
                <a:cs typeface="Times New Roman" charset="0"/>
              </a:rPr>
              <a:t>changing immigration rules, </a:t>
            </a:r>
          </a:p>
          <a:p>
            <a:pPr marL="1143000" indent="-1143000" algn="just">
              <a:buFont typeface="+mj-lt"/>
              <a:buAutoNum type="arabicPeriod"/>
            </a:pPr>
            <a:r>
              <a:rPr lang="en-US" sz="6000" dirty="0">
                <a:latin typeface="Times New Roman" charset="0"/>
                <a:ea typeface="Times New Roman" charset="0"/>
                <a:cs typeface="Times New Roman" charset="0"/>
              </a:rPr>
              <a:t>changing funding requirements, and </a:t>
            </a:r>
          </a:p>
          <a:p>
            <a:pPr marL="1143000" indent="-1143000" algn="just">
              <a:buFont typeface="+mj-lt"/>
              <a:buAutoNum type="arabicPeriod"/>
            </a:pPr>
            <a:r>
              <a:rPr lang="en-US" sz="6000" dirty="0">
                <a:latin typeface="Times New Roman" charset="0"/>
                <a:ea typeface="Times New Roman" charset="0"/>
                <a:cs typeface="Times New Roman" charset="0"/>
              </a:rPr>
              <a:t>the changing culture and philosophy of their employing registered training organization. </a:t>
            </a:r>
          </a:p>
          <a:p>
            <a:pPr marL="1143000" indent="-1143000" algn="just">
              <a:buFont typeface="+mj-lt"/>
              <a:buAutoNum type="arabicPeriod"/>
            </a:pPr>
            <a:r>
              <a:rPr lang="en-US" sz="6000" dirty="0">
                <a:latin typeface="Times New Roman" charset="0"/>
                <a:ea typeface="Times New Roman" charset="0"/>
                <a:cs typeface="Times New Roman" charset="0"/>
              </a:rPr>
              <a:t>The fourth identified explanation focused on inadequacies in their teacher preparation.</a:t>
            </a:r>
            <a:endParaRPr lang="en-GB" sz="2000" dirty="0">
              <a:solidFill>
                <a:prstClr val="black"/>
              </a:solidFill>
              <a:latin typeface="Times New Roman" charset="0"/>
              <a:ea typeface="Times New Roman" charset="0"/>
              <a:cs typeface="Times New Roman" charset="0"/>
            </a:endParaRPr>
          </a:p>
          <a:p>
            <a:endParaRPr lang="en-GB" sz="2000" i="1"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5450191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Times New Roman" charset="0"/>
                <a:ea typeface="Times New Roman" charset="0"/>
                <a:cs typeface="Times New Roman" charset="0"/>
              </a:rPr>
              <a:t>Impact on VET Teachers</a:t>
            </a:r>
            <a:r>
              <a:rPr lang="en-AU" sz="4000" dirty="0">
                <a:latin typeface="Times New Roman" charset="0"/>
                <a:ea typeface="Times New Roman" charset="0"/>
                <a:cs typeface="Times New Roman" charset="0"/>
              </a:rPr>
              <a:t> </a:t>
            </a:r>
            <a:endParaRPr lang="en-US" sz="4000" dirty="0">
              <a:latin typeface="Times New Roman" charset="0"/>
              <a:ea typeface="Times New Roman" charset="0"/>
              <a:cs typeface="Times New Roman" charset="0"/>
            </a:endParaRPr>
          </a:p>
        </p:txBody>
      </p:sp>
      <p:sp>
        <p:nvSpPr>
          <p:cNvPr id="3" name="Content Placeholder 2"/>
          <p:cNvSpPr>
            <a:spLocks noGrp="1"/>
          </p:cNvSpPr>
          <p:nvPr>
            <p:ph idx="1"/>
          </p:nvPr>
        </p:nvSpPr>
        <p:spPr/>
        <p:txBody>
          <a:bodyPr>
            <a:normAutofit fontScale="70000" lnSpcReduction="20000"/>
          </a:bodyPr>
          <a:lstStyle/>
          <a:p>
            <a:pPr algn="just"/>
            <a:r>
              <a:rPr lang="en-AU" sz="2400" dirty="0">
                <a:latin typeface="Times New Roman" panose="02020603050405020304" pitchFamily="18" charset="0"/>
                <a:cs typeface="Times New Roman" panose="02020603050405020304" pitchFamily="18" charset="0"/>
              </a:rPr>
              <a:t>The dilemmas, as mentioned earlier, were grounded in and highlight the dissonance between the expectations of the traditional moral commitments of the participants </a:t>
            </a:r>
            <a:r>
              <a:rPr lang="en-AU" sz="2400" i="1" dirty="0">
                <a:latin typeface="Times New Roman" panose="02020603050405020304" pitchFamily="18" charset="0"/>
                <a:cs typeface="Times New Roman" panose="02020603050405020304" pitchFamily="18" charset="0"/>
              </a:rPr>
              <a:t>as </a:t>
            </a:r>
            <a:r>
              <a:rPr lang="en-AU" sz="2400" dirty="0">
                <a:latin typeface="Times New Roman" panose="02020603050405020304" pitchFamily="18" charset="0"/>
                <a:cs typeface="Times New Roman" panose="02020603050405020304" pitchFamily="18" charset="0"/>
              </a:rPr>
              <a:t>teachers and the demands of their contemporary workplace culture. </a:t>
            </a:r>
            <a:endParaRPr lang="en-AU" sz="2400" dirty="0">
              <a:latin typeface="Times New Roman" panose="02020603050405020304" pitchFamily="18" charset="0"/>
              <a:ea typeface="Times New Roman" charset="0"/>
              <a:cs typeface="Times New Roman" panose="02020603050405020304" pitchFamily="18" charset="0"/>
            </a:endParaRPr>
          </a:p>
          <a:p>
            <a:pPr algn="just"/>
            <a:endParaRPr lang="en-AU" sz="2400" dirty="0">
              <a:latin typeface="Times New Roman" panose="02020603050405020304" pitchFamily="18" charset="0"/>
              <a:ea typeface="Times New Roman" charset="0"/>
              <a:cs typeface="Times New Roman" panose="02020603050405020304" pitchFamily="18" charset="0"/>
            </a:endParaRPr>
          </a:p>
          <a:p>
            <a:pPr algn="just"/>
            <a:r>
              <a:rPr lang="en-AU" sz="2400" dirty="0">
                <a:latin typeface="Times New Roman" panose="02020603050405020304" pitchFamily="18" charset="0"/>
                <a:ea typeface="Times New Roman" charset="0"/>
                <a:cs typeface="Times New Roman" panose="02020603050405020304" pitchFamily="18" charset="0"/>
              </a:rPr>
              <a:t>Disappointment, </a:t>
            </a:r>
          </a:p>
          <a:p>
            <a:pPr algn="just"/>
            <a:r>
              <a:rPr lang="en-AU" sz="2400" dirty="0">
                <a:latin typeface="Times New Roman" panose="02020603050405020304" pitchFamily="18" charset="0"/>
                <a:ea typeface="Times New Roman" charset="0"/>
                <a:cs typeface="Times New Roman" panose="02020603050405020304" pitchFamily="18" charset="0"/>
              </a:rPr>
              <a:t>Confusion,</a:t>
            </a:r>
          </a:p>
          <a:p>
            <a:pPr algn="just"/>
            <a:r>
              <a:rPr lang="en-AU" sz="2400" dirty="0">
                <a:latin typeface="Times New Roman" panose="02020603050405020304" pitchFamily="18" charset="0"/>
                <a:ea typeface="Times New Roman" charset="0"/>
                <a:cs typeface="Times New Roman" panose="02020603050405020304" pitchFamily="18" charset="0"/>
              </a:rPr>
              <a:t>Anxiety,</a:t>
            </a:r>
          </a:p>
          <a:p>
            <a:pPr algn="just"/>
            <a:r>
              <a:rPr lang="en-AU" sz="2400" dirty="0">
                <a:latin typeface="Times New Roman" panose="02020603050405020304" pitchFamily="18" charset="0"/>
                <a:ea typeface="Times New Roman" charset="0"/>
                <a:cs typeface="Times New Roman" panose="02020603050405020304" pitchFamily="18" charset="0"/>
              </a:rPr>
              <a:t>Discomfort, and </a:t>
            </a:r>
          </a:p>
          <a:p>
            <a:pPr algn="just"/>
            <a:r>
              <a:rPr lang="en-AU" sz="2400" dirty="0">
                <a:latin typeface="Times New Roman" panose="02020603050405020304" pitchFamily="18" charset="0"/>
                <a:ea typeface="Times New Roman" charset="0"/>
                <a:cs typeface="Times New Roman" panose="02020603050405020304" pitchFamily="18" charset="0"/>
              </a:rPr>
              <a:t>Distress.</a:t>
            </a:r>
            <a:r>
              <a:rPr lang="en-GB" sz="2400" dirty="0">
                <a:effectLst/>
                <a:latin typeface="Times New Roman" panose="02020603050405020304" pitchFamily="18" charset="0"/>
                <a:ea typeface="Times New Roman" charset="0"/>
                <a:cs typeface="Times New Roman" panose="02020603050405020304" pitchFamily="18" charset="0"/>
              </a:rPr>
              <a:t> </a:t>
            </a:r>
            <a:endParaRPr lang="en-US" sz="2400" dirty="0">
              <a:latin typeface="Times New Roman" panose="02020603050405020304" pitchFamily="18" charset="0"/>
              <a:ea typeface="Times New Roman" charset="0"/>
              <a:cs typeface="Times New Roman" panose="02020603050405020304" pitchFamily="18" charset="0"/>
            </a:endParaRPr>
          </a:p>
        </p:txBody>
      </p:sp>
    </p:spTree>
    <p:extLst>
      <p:ext uri="{BB962C8B-B14F-4D97-AF65-F5344CB8AC3E}">
        <p14:creationId xmlns:p14="http://schemas.microsoft.com/office/powerpoint/2010/main" val="1094562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Times New Roman" charset="0"/>
                <a:ea typeface="Times New Roman" charset="0"/>
                <a:cs typeface="Times New Roman" charset="0"/>
              </a:rPr>
              <a:t>Disappointment</a:t>
            </a:r>
            <a:endParaRPr lang="en-US" dirty="0"/>
          </a:p>
        </p:txBody>
      </p:sp>
      <p:sp>
        <p:nvSpPr>
          <p:cNvPr id="3" name="Content Placeholder 2"/>
          <p:cNvSpPr>
            <a:spLocks noGrp="1"/>
          </p:cNvSpPr>
          <p:nvPr>
            <p:ph idx="1"/>
          </p:nvPr>
        </p:nvSpPr>
        <p:spPr/>
        <p:txBody>
          <a:bodyPr>
            <a:normAutofit fontScale="92500" lnSpcReduction="20000"/>
          </a:bodyPr>
          <a:lstStyle/>
          <a:p>
            <a:r>
              <a:rPr lang="en-AU" sz="2400" dirty="0">
                <a:latin typeface="Times New Roman" panose="02020603050405020304" pitchFamily="18" charset="0"/>
                <a:cs typeface="Times New Roman" panose="02020603050405020304" pitchFamily="18" charset="0"/>
              </a:rPr>
              <a:t>The participants spoke of their disappointment at the economic focus of their employing RTOs, treating students as customers. They were let down by their lack of support by their employing RTOs in attending to diverse students’ needs.</a:t>
            </a:r>
          </a:p>
          <a:p>
            <a:r>
              <a:rPr lang="en-US" sz="2400" i="1" dirty="0">
                <a:latin typeface="Times New Roman" panose="02020603050405020304" pitchFamily="18" charset="0"/>
                <a:cs typeface="Times New Roman" panose="02020603050405020304" pitchFamily="18" charset="0"/>
              </a:rPr>
              <a:t>I can generally say is that the industry has changed, and it has become more commercialized and privatized. Focuses more on money than on the learning outcomes for students. </a:t>
            </a:r>
            <a:r>
              <a:rPr lang="en-US" sz="2400" dirty="0">
                <a:latin typeface="Times New Roman" panose="02020603050405020304" pitchFamily="18" charset="0"/>
                <a:cs typeface="Times New Roman" panose="02020603050405020304" pitchFamily="18" charset="0"/>
              </a:rPr>
              <a:t>(Karen)</a:t>
            </a:r>
            <a:endParaRPr lang="en-GB" sz="2400" i="1" dirty="0">
              <a:latin typeface="Times New Roman" panose="02020603050405020304" pitchFamily="18" charset="0"/>
              <a:cs typeface="Times New Roman" panose="02020603050405020304" pitchFamily="18" charset="0"/>
            </a:endParaRPr>
          </a:p>
          <a:p>
            <a:r>
              <a:rPr lang="en-US" sz="2400" i="1" dirty="0">
                <a:latin typeface="Times New Roman" panose="02020603050405020304" pitchFamily="18" charset="0"/>
                <a:cs typeface="Times New Roman" panose="02020603050405020304" pitchFamily="18" charset="0"/>
              </a:rPr>
              <a:t>Ethics actually comes from doing no harm. If you look at people’s action in the vocational sector and apply the rule of thumb that is it doing harm to anyone. And if it is doing harm, then it is unethical. </a:t>
            </a:r>
            <a:r>
              <a:rPr lang="en-US" sz="2400" dirty="0">
                <a:latin typeface="Times New Roman" panose="02020603050405020304" pitchFamily="18" charset="0"/>
                <a:cs typeface="Times New Roman" panose="02020603050405020304" pitchFamily="18" charset="0"/>
              </a:rPr>
              <a:t>(Frank</a:t>
            </a:r>
            <a:r>
              <a:rPr lang="en-US" dirty="0"/>
              <a:t>)</a:t>
            </a:r>
            <a:r>
              <a:rPr lang="en-AU" dirty="0"/>
              <a:t> </a:t>
            </a:r>
          </a:p>
        </p:txBody>
      </p:sp>
    </p:spTree>
    <p:extLst>
      <p:ext uri="{BB962C8B-B14F-4D97-AF65-F5344CB8AC3E}">
        <p14:creationId xmlns:p14="http://schemas.microsoft.com/office/powerpoint/2010/main" val="169678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Times New Roman" charset="0"/>
                <a:ea typeface="Times New Roman" charset="0"/>
                <a:cs typeface="Times New Roman" charset="0"/>
              </a:rPr>
              <a:t>Disappointment</a:t>
            </a:r>
            <a:endParaRPr lang="en-US" dirty="0"/>
          </a:p>
        </p:txBody>
      </p:sp>
      <p:sp>
        <p:nvSpPr>
          <p:cNvPr id="3" name="Content Placeholder 2"/>
          <p:cNvSpPr>
            <a:spLocks noGrp="1"/>
          </p:cNvSpPr>
          <p:nvPr>
            <p:ph idx="1"/>
          </p:nvPr>
        </p:nvSpPr>
        <p:spPr/>
        <p:txBody>
          <a:bodyPr>
            <a:normAutofit fontScale="62500" lnSpcReduction="20000"/>
          </a:bodyPr>
          <a:lstStyle/>
          <a:p>
            <a:r>
              <a:rPr lang="en-AU" sz="2600" dirty="0">
                <a:latin typeface="Times New Roman" panose="02020603050405020304" pitchFamily="18" charset="0"/>
                <a:cs typeface="Times New Roman" panose="02020603050405020304" pitchFamily="18" charset="0"/>
              </a:rPr>
              <a:t>Students were enrolled in unrealistic learning programs. For example, Jim provided examples of his RTO enrolling students in a course </a:t>
            </a:r>
            <a:r>
              <a:rPr lang="en-AU" sz="2600" i="1" dirty="0">
                <a:latin typeface="Times New Roman" panose="02020603050405020304" pitchFamily="18" charset="0"/>
                <a:cs typeface="Times New Roman" panose="02020603050405020304" pitchFamily="18" charset="0"/>
              </a:rPr>
              <a:t>with a higher funding rate, when the training that the student needs is in a different qualification, which attracts a lower funding rate. </a:t>
            </a:r>
          </a:p>
          <a:p>
            <a:r>
              <a:rPr lang="en-US" sz="2600" dirty="0">
                <a:latin typeface="Times New Roman" panose="02020603050405020304" pitchFamily="18" charset="0"/>
                <a:cs typeface="Times New Roman" panose="02020603050405020304" pitchFamily="18" charset="0"/>
              </a:rPr>
              <a:t>Daniel reported the unethical practices of targeting domestic students to enrol in VFH as </a:t>
            </a:r>
            <a:r>
              <a:rPr lang="en-US" sz="2600" i="1" dirty="0">
                <a:latin typeface="Times New Roman" panose="02020603050405020304" pitchFamily="18" charset="0"/>
                <a:cs typeface="Times New Roman" panose="02020603050405020304" pitchFamily="18" charset="0"/>
              </a:rPr>
              <a:t>inhumane.</a:t>
            </a:r>
            <a:endParaRPr lang="en-AU" sz="2600" i="1" dirty="0">
              <a:latin typeface="Times New Roman" panose="02020603050405020304" pitchFamily="18" charset="0"/>
              <a:cs typeface="Times New Roman" panose="02020603050405020304" pitchFamily="18" charset="0"/>
            </a:endParaRPr>
          </a:p>
          <a:p>
            <a:r>
              <a:rPr lang="en-US" sz="2600" dirty="0">
                <a:latin typeface="Times New Roman" panose="02020603050405020304" pitchFamily="18" charset="0"/>
                <a:cs typeface="Times New Roman" panose="02020603050405020304" pitchFamily="18" charset="0"/>
              </a:rPr>
              <a:t>Moreover, participants reported their disappointment in targeting international students with the intention of staying in Australia. For example, Frank reported that many students attended classes for visa purposes and improved opportunities in Australia but, because their communication abilities were poor, they did not get employment in their area of study and most of these students had to take menial jobs. </a:t>
            </a:r>
            <a:endParaRPr lang="en-AU" sz="26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All of the identifying participants raised questions about RTOs accepting full-fee-paying students, domestic and international, who did not have the prerequisite skills and also were not adequately equipped to deal with the assessments required by their courses</a:t>
            </a:r>
            <a:r>
              <a:rPr lang="en-AU" sz="2800" dirty="0">
                <a:latin typeface="Times New Roman" panose="02020603050405020304" pitchFamily="18" charset="0"/>
                <a:cs typeface="Times New Roman" panose="02020603050405020304" pitchFamily="18" charset="0"/>
              </a:rPr>
              <a:t>.</a:t>
            </a:r>
            <a:endParaRPr lang="en-GB" sz="26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0678161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{90ED1A36-09CD-0845-8731-527A8E6590A3}tf10001119</Template>
  <TotalTime>806</TotalTime>
  <Words>3261</Words>
  <Application>Microsoft Office PowerPoint</Application>
  <PresentationFormat>Widescreen</PresentationFormat>
  <Paragraphs>158</Paragraphs>
  <Slides>23</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Gill Sans MT</vt:lpstr>
      <vt:lpstr>Times New Roman</vt:lpstr>
      <vt:lpstr>Gallery</vt:lpstr>
      <vt:lpstr> A Reflective Account of the Impact of Ethical Dilemmas for Vocational Education Teachers in Australia  </vt:lpstr>
      <vt:lpstr>Vocational Education and Training (VET)</vt:lpstr>
      <vt:lpstr>Research in Understanding Teacher Dilemmas</vt:lpstr>
      <vt:lpstr>Data Collection</vt:lpstr>
      <vt:lpstr> The Ethical Dilemmas Faced by Teachers </vt:lpstr>
      <vt:lpstr> The Extrinsic Imperatives</vt:lpstr>
      <vt:lpstr>Impact on VET Teachers </vt:lpstr>
      <vt:lpstr>Disappointment</vt:lpstr>
      <vt:lpstr>Disappointment</vt:lpstr>
      <vt:lpstr>Disappointment</vt:lpstr>
      <vt:lpstr>Confusion</vt:lpstr>
      <vt:lpstr>Anxiety</vt:lpstr>
      <vt:lpstr>Anxiety</vt:lpstr>
      <vt:lpstr>Discomfort</vt:lpstr>
      <vt:lpstr>Discomfort</vt:lpstr>
      <vt:lpstr>Distress</vt:lpstr>
      <vt:lpstr>Distress</vt:lpstr>
      <vt:lpstr>Distress</vt:lpstr>
      <vt:lpstr>Ethical implications for the teachers </vt:lpstr>
      <vt:lpstr>Ethical desensitization</vt:lpstr>
      <vt:lpstr>What is new?</vt:lpstr>
      <vt:lpstr>Window to needed research</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Sonal NAKAR</dc:creator>
  <cp:lastModifiedBy>Anne</cp:lastModifiedBy>
  <cp:revision>10</cp:revision>
  <dcterms:created xsi:type="dcterms:W3CDTF">2017-12-05T03:22:07Z</dcterms:created>
  <dcterms:modified xsi:type="dcterms:W3CDTF">2018-06-08T02:28:47Z</dcterms:modified>
</cp:coreProperties>
</file>