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/>
    <p:restoredTop sz="94657"/>
  </p:normalViewPr>
  <p:slideViewPr>
    <p:cSldViewPr snapToGrid="0" snapToObjects="1">
      <p:cViewPr varScale="1">
        <p:scale>
          <a:sx n="68" d="100"/>
          <a:sy n="68" d="100"/>
        </p:scale>
        <p:origin x="792" y="72"/>
      </p:cViewPr>
      <p:guideLst/>
    </p:cSldViewPr>
  </p:slideViewPr>
  <p:outlineViewPr>
    <p:cViewPr>
      <p:scale>
        <a:sx n="33" d="100"/>
        <a:sy n="33" d="100"/>
      </p:scale>
      <p:origin x="0" y="-20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D9D11-1238-AF40-AC7F-5CC5D9FA6FC8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0A247-F65B-2444-A106-AF21EF26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67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A247-F65B-2444-A106-AF21EF269F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24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A247-F65B-2444-A106-AF21EF269F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3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12BC-DB93-2848-86B8-05DC8C172751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DED2-DD18-4140-8DBF-7D9F3F078FDF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7E55-6062-FA4A-9B7C-B99AB6415F16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41C6-36C3-134F-BCBA-F8C2987B351B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A612-B5EE-054D-A2B3-3818E9853A26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6B2B-E575-0045-B8CE-692C03EB5F84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BF38-F1CD-EB4F-89CC-CBEAE2EEFD30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F511-5325-2740-8BA8-18BEFE405B19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44B8-553E-2C40-B447-3E00E7DD1895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1178-F1FA-7A46-8E38-D1C124E4009D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B74B-EFD7-0442-96E1-5A972CD87BE0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33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43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08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409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70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781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066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1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523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B587-295D-0C4A-BEFF-1BF81BCC81F6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70CE-217B-CA40-8074-8AC9E289EC3B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CB0B-B4EF-4E41-9351-A062516D8C62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027F-6056-8F48-BE51-C47584828785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73C3-648D-1E49-81ED-629FDAD9B054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3448-2558-044B-8A87-E5B960211408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42B42-1DA1-314C-9DAE-41FDF8ED52C7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DC0B74B-EFD7-0442-96E1-5A972CD87BE0}" type="datetime1">
              <a:rPr lang="en-AU" smtClean="0"/>
              <a:t>8/06/2018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61" r:id="rId12"/>
    <p:sldLayoutId id="2147483666" r:id="rId13"/>
    <p:sldLayoutId id="2147483663" r:id="rId14"/>
    <p:sldLayoutId id="2147483667" r:id="rId15"/>
    <p:sldLayoutId id="2147483668" r:id="rId16"/>
    <p:sldLayoutId id="2147483658" r:id="rId17"/>
    <p:sldLayoutId id="2147483659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D054A-EFF0-BB46-89FF-B4C6B3B60BA1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0DD9-DB25-5B4B-B473-3CCB8E7B0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0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996119"/>
            <a:ext cx="8689976" cy="813879"/>
          </a:xfrm>
        </p:spPr>
        <p:txBody>
          <a:bodyPr/>
          <a:lstStyle/>
          <a:p>
            <a:r>
              <a:rPr lang="en-US" dirty="0"/>
              <a:t>Maintaining currency in VET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558636"/>
          </a:xfrm>
        </p:spPr>
        <p:txBody>
          <a:bodyPr>
            <a:normAutofit fontScale="77500" lnSpcReduction="20000"/>
          </a:bodyPr>
          <a:lstStyle/>
          <a:p>
            <a:r>
              <a:rPr lang="en-US" sz="2600" cap="none" dirty="0"/>
              <a:t>Practitioner voices from a government training provider</a:t>
            </a:r>
          </a:p>
          <a:p>
            <a:endParaRPr lang="en-US" cap="none" dirty="0"/>
          </a:p>
          <a:p>
            <a:r>
              <a:rPr lang="en-US" cap="none" dirty="0"/>
              <a:t>Mark Tyler &amp; Darryl </a:t>
            </a:r>
            <a:r>
              <a:rPr lang="en-US" cap="none" dirty="0" err="1"/>
              <a:t>Dymock</a:t>
            </a:r>
            <a:endParaRPr lang="en-US" cap="none" dirty="0"/>
          </a:p>
          <a:p>
            <a:r>
              <a:rPr lang="en-US" cap="none" dirty="0"/>
              <a:t>Griffith University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75898" y="175098"/>
            <a:ext cx="5428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Overview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Background: Commentary on CPD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Introduction of Project: Industry release and Pedagogical expertise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Findings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Take home messages</a:t>
            </a:r>
          </a:p>
        </p:txBody>
      </p:sp>
    </p:spTree>
    <p:extLst>
      <p:ext uri="{BB962C8B-B14F-4D97-AF65-F5344CB8AC3E}">
        <p14:creationId xmlns:p14="http://schemas.microsoft.com/office/powerpoint/2010/main" val="191608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Teacher perceptions of employer’s response to CPD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Events lack utility</a:t>
            </a:r>
          </a:p>
          <a:p>
            <a:r>
              <a:rPr lang="en-US" dirty="0"/>
              <a:t>High devotion to RPL updates in relation to Certificate IV TAE</a:t>
            </a:r>
          </a:p>
          <a:p>
            <a:r>
              <a:rPr lang="en-US" dirty="0"/>
              <a:t>Unsatisfactory levels of support for beginning teachers</a:t>
            </a:r>
          </a:p>
          <a:p>
            <a:r>
              <a:rPr lang="en-US" dirty="0"/>
              <a:t>General sentiment as expressed by Stan:</a:t>
            </a:r>
            <a:r>
              <a:rPr lang="en-AU" dirty="0"/>
              <a:t>“You are faced with the fact that within, … it's very difficult to get adequate training on things that you need. There's always things that you don't need. There's lots of EDL [education, development and learning] there that I think isn't worth doing. There should be things relevant to what we're doing as tradespeople”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“sharp”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6" cy="2094072"/>
          </a:xfrm>
        </p:spPr>
        <p:txBody>
          <a:bodyPr/>
          <a:lstStyle/>
          <a:p>
            <a:r>
              <a:rPr lang="en-AU" dirty="0"/>
              <a:t>Experienced teachers reported improving their teaching through, practice, self and peer reflection, and collaboration. </a:t>
            </a:r>
          </a:p>
          <a:p>
            <a:r>
              <a:rPr lang="en-AU" dirty="0"/>
              <a:t>The less experienced teachers reported that it was only through them undertaking collaboration that they built new capacities in teaching.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Preliminary take home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8073"/>
            <a:ext cx="10363826" cy="4447309"/>
          </a:xfrm>
        </p:spPr>
        <p:txBody>
          <a:bodyPr>
            <a:normAutofit lnSpcReduction="10000"/>
          </a:bodyPr>
          <a:lstStyle/>
          <a:p>
            <a:r>
              <a:rPr lang="en-AU" dirty="0"/>
              <a:t>CPD is alive within this government training provider</a:t>
            </a:r>
          </a:p>
          <a:p>
            <a:r>
              <a:rPr lang="en-AU" dirty="0"/>
              <a:t>Maintaining industry currency and continuing to develop teaching knowledge and skills are congruent with these teacher’s motivations</a:t>
            </a:r>
          </a:p>
          <a:p>
            <a:r>
              <a:rPr lang="en-AU" dirty="0"/>
              <a:t>What consists of, and counts as, industry release is variable and its effectiveness is unevaluated</a:t>
            </a:r>
          </a:p>
          <a:p>
            <a:r>
              <a:rPr lang="en-AU" dirty="0"/>
              <a:t>The role of compliance in effecting the type and quality of CPD is unclear</a:t>
            </a:r>
          </a:p>
          <a:p>
            <a:r>
              <a:rPr lang="en-AU" dirty="0"/>
              <a:t>Collaboration between teachers across years of experience in teaching and in industry is important for CPD</a:t>
            </a:r>
          </a:p>
          <a:p>
            <a:r>
              <a:rPr lang="en-AU" dirty="0"/>
              <a:t>Beginning teacher preparation and support is reported as needing attention, and</a:t>
            </a:r>
          </a:p>
          <a:p>
            <a:r>
              <a:rPr lang="en-AU" dirty="0"/>
              <a:t>These teachers called for the gathering and inclusion of their teacher voice in the type and content of CPD offered.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51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cap="none" dirty="0"/>
              <a:t>Background</a:t>
            </a:r>
            <a:br>
              <a:rPr lang="en-AU" dirty="0"/>
            </a:br>
            <a:br>
              <a:rPr lang="en-AU" dirty="0">
                <a:latin typeface="Calibri" charset="0"/>
                <a:ea typeface="Calibri" charset="0"/>
                <a:cs typeface="Times New Roman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6" cy="2911490"/>
          </a:xfrm>
        </p:spPr>
        <p:txBody>
          <a:bodyPr>
            <a:normAutofit/>
          </a:bodyPr>
          <a:lstStyle/>
          <a:p>
            <a:r>
              <a:rPr lang="en-AU" cap="none" dirty="0">
                <a:latin typeface="+mj-lt"/>
                <a:ea typeface="Calibri" charset="0"/>
                <a:cs typeface="Times New Roman" charset="0"/>
              </a:rPr>
              <a:t>Continuing Professional Development (CPD)- </a:t>
            </a:r>
            <a:r>
              <a:rPr lang="en-AU" cap="none" dirty="0">
                <a:latin typeface="+mj-lt"/>
              </a:rPr>
              <a:t>a means to build capability</a:t>
            </a:r>
            <a:r>
              <a:rPr lang="en-AU" cap="none" dirty="0">
                <a:latin typeface="+mj-lt"/>
                <a:ea typeface="Calibri" charset="0"/>
                <a:cs typeface="Times New Roman" charset="0"/>
              </a:rPr>
              <a:t> </a:t>
            </a:r>
          </a:p>
          <a:p>
            <a:r>
              <a:rPr lang="en-AU" cap="none" dirty="0">
                <a:latin typeface="+mj-lt"/>
                <a:ea typeface="Calibri" charset="0"/>
                <a:cs typeface="Times New Roman" charset="0"/>
              </a:rPr>
              <a:t>No different in the VET sector</a:t>
            </a:r>
          </a:p>
          <a:p>
            <a:r>
              <a:rPr lang="en-AU" cap="none" dirty="0"/>
              <a:t>Dual professionals - current knowledge and skills in both educational expertise and industry practice.</a:t>
            </a:r>
            <a:endParaRPr lang="en-AU" cap="none" dirty="0">
              <a:latin typeface="+mj-lt"/>
              <a:ea typeface="Calibri" charset="0"/>
              <a:cs typeface="Times New Roman" charset="0"/>
            </a:endParaRPr>
          </a:p>
          <a:p>
            <a:r>
              <a:rPr lang="en-AU" cap="none" dirty="0">
                <a:latin typeface="+mj-lt"/>
              </a:rPr>
              <a:t>“trainers and assessors undertake professional development in the fields of the knowledge and practice of vocational training, learning and assessment…” ( Standards for RTO, Clause 1.16)</a:t>
            </a:r>
            <a:endParaRPr lang="en-US" cap="non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418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Commentary on VET sector maintenance of dual currency through CPD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Most stakeholders agree that there is a need for CPD in maintaining dual currency</a:t>
            </a:r>
          </a:p>
          <a:p>
            <a:r>
              <a:rPr lang="en-US" dirty="0"/>
              <a:t>One off ad hoc </a:t>
            </a:r>
            <a:r>
              <a:rPr lang="mr-IN" dirty="0"/>
              <a:t>–</a:t>
            </a:r>
            <a:r>
              <a:rPr lang="en-US" dirty="0"/>
              <a:t> under evaluated</a:t>
            </a:r>
          </a:p>
          <a:p>
            <a:r>
              <a:rPr lang="en-US" dirty="0"/>
              <a:t>Difficulty in planning and catering for the wide diversity in the VET practitioner workforce</a:t>
            </a:r>
          </a:p>
          <a:p>
            <a:r>
              <a:rPr lang="en-US" dirty="0"/>
              <a:t>A national standards approach</a:t>
            </a:r>
          </a:p>
          <a:p>
            <a:r>
              <a:rPr lang="en-US" dirty="0"/>
              <a:t>Balancing responsibility for CPD, between employers and employees</a:t>
            </a:r>
          </a:p>
          <a:p>
            <a:r>
              <a:rPr lang="en-US" dirty="0"/>
              <a:t>A feasible model of CPD to deal with inadequacies in the minimum qualification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8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Snap shot of a government training provider </a:t>
            </a:r>
            <a:r>
              <a:rPr lang="mr-IN" dirty="0"/>
              <a:t>–</a:t>
            </a:r>
            <a:r>
              <a:rPr lang="en-US" dirty="0"/>
              <a:t> research in progress</a:t>
            </a:r>
          </a:p>
          <a:p>
            <a:r>
              <a:rPr lang="en-US" dirty="0"/>
              <a:t>A larger project on CPD for VET practitioners </a:t>
            </a:r>
            <a:r>
              <a:rPr lang="mr-IN" dirty="0"/>
              <a:t>–</a:t>
            </a:r>
            <a:r>
              <a:rPr lang="en-US" dirty="0"/>
              <a:t> reported today: industry currency and pedagogical expertise</a:t>
            </a:r>
          </a:p>
          <a:p>
            <a:r>
              <a:rPr lang="en-US" dirty="0"/>
              <a:t>Research Question: </a:t>
            </a:r>
            <a:r>
              <a:rPr lang="en-AU" i="1" dirty="0"/>
              <a:t>How might VET teacher/trainers best maintain both sides of the duality in industry currency and pedagogical expertise?</a:t>
            </a:r>
            <a:r>
              <a:rPr lang="en-AU" dirty="0"/>
              <a:t> </a:t>
            </a:r>
          </a:p>
          <a:p>
            <a:r>
              <a:rPr lang="en-AU" dirty="0"/>
              <a:t>Qualitative examination of lived experience of CPD</a:t>
            </a:r>
          </a:p>
          <a:p>
            <a:r>
              <a:rPr lang="en-AU" dirty="0"/>
              <a:t>n=26; semi structured interviews across 4 campuses in SEQ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09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900545"/>
          </a:xfrm>
        </p:spPr>
        <p:txBody>
          <a:bodyPr/>
          <a:lstStyle/>
          <a:p>
            <a:r>
              <a:rPr lang="en-US" dirty="0"/>
              <a:t>Demographics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072" y="828307"/>
            <a:ext cx="8724673" cy="5646047"/>
          </a:xfrm>
        </p:spPr>
      </p:pic>
    </p:spTree>
    <p:extLst>
      <p:ext uri="{BB962C8B-B14F-4D97-AF65-F5344CB8AC3E}">
        <p14:creationId xmlns:p14="http://schemas.microsoft.com/office/powerpoint/2010/main" val="210093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3301"/>
          </a:xfrm>
        </p:spPr>
        <p:txBody>
          <a:bodyPr/>
          <a:lstStyle/>
          <a:p>
            <a:r>
              <a:rPr lang="en-AU" b="1" dirty="0"/>
              <a:t>Findings: </a:t>
            </a:r>
            <a:r>
              <a:rPr lang="en-AU" dirty="0"/>
              <a:t>Industry currency</a:t>
            </a:r>
            <a:br>
              <a:rPr lang="en-A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31818"/>
            <a:ext cx="10363826" cy="4059381"/>
          </a:xfrm>
        </p:spPr>
        <p:txBody>
          <a:bodyPr/>
          <a:lstStyle/>
          <a:p>
            <a:r>
              <a:rPr lang="en-US" dirty="0"/>
              <a:t>All rated the importance of industry currency - 7 to 10, Half (13) rated it as a 10</a:t>
            </a:r>
          </a:p>
          <a:p>
            <a:r>
              <a:rPr lang="en-US" dirty="0"/>
              <a:t>On “why”  it is so important </a:t>
            </a:r>
            <a:r>
              <a:rPr lang="mr-IN" dirty="0"/>
              <a:t>–</a:t>
            </a:r>
            <a:r>
              <a:rPr lang="en-US" dirty="0"/>
              <a:t>  for example, “</a:t>
            </a:r>
            <a:r>
              <a:rPr lang="mr-IN" dirty="0"/>
              <a:t>…</a:t>
            </a:r>
            <a:r>
              <a:rPr lang="en-AU" dirty="0"/>
              <a:t> teach the right thing” and “</a:t>
            </a:r>
            <a:r>
              <a:rPr lang="mr-IN" dirty="0"/>
              <a:t>…</a:t>
            </a:r>
            <a:r>
              <a:rPr lang="en-AU" dirty="0"/>
              <a:t>know more than you teach”</a:t>
            </a:r>
            <a:endParaRPr lang="en-US" dirty="0"/>
          </a:p>
          <a:p>
            <a:r>
              <a:rPr lang="en-US" dirty="0"/>
              <a:t>’Industry release’ </a:t>
            </a:r>
          </a:p>
          <a:p>
            <a:pPr lvl="1"/>
            <a:r>
              <a:rPr lang="en-US" dirty="0"/>
              <a:t>13 in own or friends business or with past employer</a:t>
            </a:r>
          </a:p>
          <a:p>
            <a:pPr lvl="1"/>
            <a:r>
              <a:rPr lang="en-US" dirty="0"/>
              <a:t>10 identified working in or visiting industry</a:t>
            </a:r>
          </a:p>
          <a:p>
            <a:pPr lvl="1"/>
            <a:r>
              <a:rPr lang="en-US" dirty="0"/>
              <a:t>2 “kept current” through their teaching</a:t>
            </a:r>
          </a:p>
          <a:p>
            <a:pPr lvl="1"/>
            <a:r>
              <a:rPr lang="en-US" dirty="0"/>
              <a:t>1 said, “too busy”</a:t>
            </a:r>
          </a:p>
        </p:txBody>
      </p:sp>
    </p:spTree>
    <p:extLst>
      <p:ext uri="{BB962C8B-B14F-4D97-AF65-F5344CB8AC3E}">
        <p14:creationId xmlns:p14="http://schemas.microsoft.com/office/powerpoint/2010/main" val="106068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31818"/>
            <a:ext cx="10363826" cy="4059381"/>
          </a:xfrm>
        </p:spPr>
        <p:txBody>
          <a:bodyPr/>
          <a:lstStyle/>
          <a:p>
            <a:r>
              <a:rPr lang="en-US" dirty="0"/>
              <a:t>Perceived effectiveness of Industry release</a:t>
            </a:r>
          </a:p>
          <a:p>
            <a:pPr lvl="1"/>
            <a:r>
              <a:rPr lang="en-US" dirty="0"/>
              <a:t>Several acknowledged that time spent in IR did not necessarily result in new knowledge </a:t>
            </a:r>
            <a:r>
              <a:rPr lang="en-AU" dirty="0"/>
              <a:t>“‘any Tom, Dick or Harry’ could do the work they were doing in their week’s industry release” (Cecil)</a:t>
            </a:r>
          </a:p>
          <a:p>
            <a:pPr lvl="1"/>
            <a:r>
              <a:rPr lang="en-AU" dirty="0"/>
              <a:t>Younger VET teachers </a:t>
            </a:r>
            <a:r>
              <a:rPr lang="mr-IN" dirty="0"/>
              <a:t>–</a:t>
            </a:r>
            <a:r>
              <a:rPr lang="en-AU" dirty="0"/>
              <a:t> “I always want to be able to share that “still-in-industry” feeling and experience</a:t>
            </a:r>
            <a:r>
              <a:rPr lang="mr-IN" dirty="0"/>
              <a:t>…</a:t>
            </a:r>
            <a:r>
              <a:rPr lang="en-AU" dirty="0"/>
              <a:t>, and then I can bring it in here [classroom] and still be going, “This is how it is.”” (Pete)</a:t>
            </a:r>
          </a:p>
          <a:p>
            <a:r>
              <a:rPr lang="en-AU" dirty="0"/>
              <a:t>Maintenance</a:t>
            </a:r>
          </a:p>
          <a:p>
            <a:pPr lvl="1"/>
            <a:r>
              <a:rPr lang="en-AU" dirty="0"/>
              <a:t>Generally, keeping up with some form of “practice”</a:t>
            </a:r>
          </a:p>
          <a:p>
            <a:pPr lvl="1"/>
            <a:r>
              <a:rPr lang="en-AU" dirty="0"/>
              <a:t>Augmented by: attending industry nights, researching online </a:t>
            </a:r>
            <a:r>
              <a:rPr lang="mr-IN" dirty="0"/>
              <a:t>–</a:t>
            </a:r>
            <a:r>
              <a:rPr lang="en-AU" dirty="0"/>
              <a:t> journals and service manuals, membership of associations, problem solving in class, and tapping into peers knowledge and skill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3301"/>
          </a:xfrm>
        </p:spPr>
        <p:txBody>
          <a:bodyPr/>
          <a:lstStyle/>
          <a:p>
            <a:r>
              <a:rPr lang="en-AU" b="1" dirty="0"/>
              <a:t>Findings: </a:t>
            </a:r>
            <a:r>
              <a:rPr lang="en-AU" dirty="0"/>
              <a:t>More on industry currency/release</a:t>
            </a:r>
            <a:br>
              <a:rPr lang="en-A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43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24000"/>
            <a:ext cx="10363826" cy="4267199"/>
          </a:xfrm>
        </p:spPr>
        <p:txBody>
          <a:bodyPr/>
          <a:lstStyle/>
          <a:p>
            <a:r>
              <a:rPr lang="en-US" dirty="0"/>
              <a:t>Barriers</a:t>
            </a:r>
          </a:p>
          <a:p>
            <a:pPr lvl="1"/>
            <a:r>
              <a:rPr lang="en-US" dirty="0"/>
              <a:t>Access, lack of financial support, frequency of OH&amp;S updates, trust, and teaching demands.</a:t>
            </a:r>
          </a:p>
          <a:p>
            <a:pPr lvl="1"/>
            <a:endParaRPr lang="en-US" dirty="0"/>
          </a:p>
          <a:p>
            <a:r>
              <a:rPr lang="en-US" dirty="0"/>
              <a:t>What counts as IR?</a:t>
            </a:r>
          </a:p>
          <a:p>
            <a:pPr lvl="1"/>
            <a:r>
              <a:rPr lang="en-US" dirty="0"/>
              <a:t>Ambiguous as there appears a plethora of acceptable activity and evidence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05483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Findings: </a:t>
            </a:r>
            <a:r>
              <a:rPr lang="en-AU" dirty="0"/>
              <a:t>Industry currency</a:t>
            </a:r>
            <a:br>
              <a:rPr lang="en-A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6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Continuing professional development of teaching knowledge and skill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Importance rating </a:t>
            </a:r>
            <a:r>
              <a:rPr lang="mr-IN" dirty="0"/>
              <a:t>–</a:t>
            </a:r>
            <a:r>
              <a:rPr lang="en-US" dirty="0"/>
              <a:t> all 7 to 10; 11 rated it as 10</a:t>
            </a:r>
          </a:p>
          <a:p>
            <a:r>
              <a:rPr lang="en-AU" dirty="0"/>
              <a:t>Being a teacher and teaching appears as a highly influential motivator in prompting involvement in continuing professional development.</a:t>
            </a:r>
          </a:p>
          <a:p>
            <a:r>
              <a:rPr lang="en-AU" dirty="0"/>
              <a:t>Main reported motivators </a:t>
            </a:r>
            <a:r>
              <a:rPr lang="mr-IN" dirty="0"/>
              <a:t>–</a:t>
            </a:r>
            <a:r>
              <a:rPr lang="en-AU" dirty="0"/>
              <a:t> connected with being a </a:t>
            </a:r>
            <a:r>
              <a:rPr lang="en-AU" i="1" dirty="0"/>
              <a:t>quality </a:t>
            </a:r>
            <a:r>
              <a:rPr lang="en-AU" dirty="0"/>
              <a:t>trades person and Generativity</a:t>
            </a:r>
          </a:p>
          <a:p>
            <a:r>
              <a:rPr lang="en-AU" dirty="0"/>
              <a:t>Roadblocks</a:t>
            </a:r>
          </a:p>
          <a:p>
            <a:pPr lvl="1"/>
            <a:r>
              <a:rPr lang="en-AU" dirty="0"/>
              <a:t>Change, family, and employer provision of CPD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368</TotalTime>
  <Words>830</Words>
  <Application>Microsoft Office PowerPoint</Application>
  <PresentationFormat>Widescreen</PresentationFormat>
  <Paragraphs>74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Mangal</vt:lpstr>
      <vt:lpstr>Times New Roman</vt:lpstr>
      <vt:lpstr>Droplet</vt:lpstr>
      <vt:lpstr>Custom Design</vt:lpstr>
      <vt:lpstr>Maintaining currency in VET</vt:lpstr>
      <vt:lpstr>Background  </vt:lpstr>
      <vt:lpstr>Commentary on VET sector maintenance of dual currency through CPD</vt:lpstr>
      <vt:lpstr>Method</vt:lpstr>
      <vt:lpstr>Demographics</vt:lpstr>
      <vt:lpstr>Findings: Industry currency </vt:lpstr>
      <vt:lpstr>Findings: More on industry currency/release </vt:lpstr>
      <vt:lpstr>Findings: Industry currency </vt:lpstr>
      <vt:lpstr>Continuing professional development of teaching knowledge and skill</vt:lpstr>
      <vt:lpstr>Teacher perceptions of employer’s response to CPD</vt:lpstr>
      <vt:lpstr>Keeping “sharp”</vt:lpstr>
      <vt:lpstr>Preliminary take home messages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Maintaining currency in VET</dc:title>
  <dc:creator>Mark Tyler</dc:creator>
  <cp:lastModifiedBy>Anne</cp:lastModifiedBy>
  <cp:revision>26</cp:revision>
  <cp:lastPrinted>2017-12-04T04:53:53Z</cp:lastPrinted>
  <dcterms:created xsi:type="dcterms:W3CDTF">2017-12-04T00:34:02Z</dcterms:created>
  <dcterms:modified xsi:type="dcterms:W3CDTF">2018-06-08T02:30:12Z</dcterms:modified>
</cp:coreProperties>
</file>