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92" r:id="rId3"/>
    <p:sldId id="257" r:id="rId4"/>
    <p:sldId id="288" r:id="rId5"/>
    <p:sldId id="258" r:id="rId6"/>
    <p:sldId id="281" r:id="rId7"/>
    <p:sldId id="261" r:id="rId8"/>
    <p:sldId id="282" r:id="rId9"/>
    <p:sldId id="283" r:id="rId10"/>
    <p:sldId id="297" r:id="rId11"/>
    <p:sldId id="293" r:id="rId12"/>
    <p:sldId id="296" r:id="rId13"/>
    <p:sldId id="284" r:id="rId14"/>
    <p:sldId id="304" r:id="rId15"/>
    <p:sldId id="305" r:id="rId16"/>
    <p:sldId id="309" r:id="rId17"/>
    <p:sldId id="307" r:id="rId18"/>
    <p:sldId id="306" r:id="rId19"/>
    <p:sldId id="285" r:id="rId20"/>
    <p:sldId id="286" r:id="rId21"/>
    <p:sldId id="287" r:id="rId22"/>
    <p:sldId id="299" r:id="rId23"/>
    <p:sldId id="310" r:id="rId24"/>
    <p:sldId id="279" r:id="rId2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520581802274712"/>
          <c:y val="0.1784299380303796"/>
          <c:w val="0.75590529308836396"/>
          <c:h val="0.57523880016860951"/>
        </c:manualLayout>
      </c:layout>
      <c:barChart>
        <c:barDir val="col"/>
        <c:grouping val="clustered"/>
        <c:varyColors val="0"/>
        <c:ser>
          <c:idx val="0"/>
          <c:order val="0"/>
          <c:spPr>
            <a:solidFill>
              <a:schemeClr val="accent1"/>
            </a:solidFill>
            <a:ln>
              <a:noFill/>
            </a:ln>
            <a:effectLst/>
          </c:spPr>
          <c:invertIfNegative val="0"/>
          <c:cat>
            <c:strRef>
              <c:f>Sheet1!$B$6:$D$6</c:f>
              <c:strCache>
                <c:ptCount val="3"/>
                <c:pt idx="0">
                  <c:v>Cert III/IV</c:v>
                </c:pt>
                <c:pt idx="1">
                  <c:v>Dip/Adv Dip</c:v>
                </c:pt>
                <c:pt idx="2">
                  <c:v>Degree or above</c:v>
                </c:pt>
              </c:strCache>
            </c:strRef>
          </c:cat>
          <c:val>
            <c:numRef>
              <c:f>Sheet1!$B$7:$D$7</c:f>
              <c:numCache>
                <c:formatCode>General</c:formatCode>
                <c:ptCount val="3"/>
                <c:pt idx="0">
                  <c:v>13</c:v>
                </c:pt>
                <c:pt idx="1">
                  <c:v>15</c:v>
                </c:pt>
                <c:pt idx="2">
                  <c:v>18</c:v>
                </c:pt>
              </c:numCache>
            </c:numRef>
          </c:val>
          <c:extLst>
            <c:ext xmlns:c16="http://schemas.microsoft.com/office/drawing/2014/chart" uri="{C3380CC4-5D6E-409C-BE32-E72D297353CC}">
              <c16:uniqueId val="{00000000-8F25-4D44-97CB-82761F110FC5}"/>
            </c:ext>
          </c:extLst>
        </c:ser>
        <c:dLbls>
          <c:showLegendKey val="0"/>
          <c:showVal val="0"/>
          <c:showCatName val="0"/>
          <c:showSerName val="0"/>
          <c:showPercent val="0"/>
          <c:showBubbleSize val="0"/>
        </c:dLbls>
        <c:gapWidth val="219"/>
        <c:overlap val="-27"/>
        <c:axId val="177539816"/>
        <c:axId val="177540208"/>
      </c:barChart>
      <c:catAx>
        <c:axId val="17753981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sz="1600" b="1" baseline="0" dirty="0"/>
                  <a:t>Highest Industry/Discipline Qual</a:t>
                </a:r>
              </a:p>
            </c:rich>
          </c:tx>
          <c:layout>
            <c:manualLayout>
              <c:xMode val="edge"/>
              <c:yMode val="edge"/>
              <c:x val="0.38665569357331042"/>
              <c:y val="0.883614670308857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7540208"/>
        <c:crossesAt val="0"/>
        <c:auto val="1"/>
        <c:lblAlgn val="ctr"/>
        <c:lblOffset val="100"/>
        <c:noMultiLvlLbl val="0"/>
      </c:catAx>
      <c:valAx>
        <c:axId val="177540208"/>
        <c:scaling>
          <c:orientation val="minMax"/>
          <c:max val="25"/>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sz="2000" b="1" baseline="0" dirty="0"/>
                  <a:t>%</a:t>
                </a:r>
              </a:p>
            </c:rich>
          </c:tx>
          <c:layout>
            <c:manualLayout>
              <c:xMode val="edge"/>
              <c:yMode val="edge"/>
              <c:x val="4.5138887125871489E-2"/>
              <c:y val="0.1866977792484435"/>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7539816"/>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742804024496938"/>
          <c:y val="0.15842105263157893"/>
          <c:w val="0.74201640419947501"/>
          <c:h val="0.58191048487360131"/>
        </c:manualLayout>
      </c:layout>
      <c:barChart>
        <c:barDir val="col"/>
        <c:grouping val="clustered"/>
        <c:varyColors val="0"/>
        <c:ser>
          <c:idx val="0"/>
          <c:order val="0"/>
          <c:tx>
            <c:strRef>
              <c:f>Sheet1!$A$3</c:f>
              <c:strCache>
                <c:ptCount val="1"/>
              </c:strCache>
            </c:strRef>
          </c:tx>
          <c:spPr>
            <a:solidFill>
              <a:schemeClr val="accent1"/>
            </a:solidFill>
            <a:ln>
              <a:noFill/>
            </a:ln>
            <a:effectLst/>
          </c:spPr>
          <c:invertIfNegative val="0"/>
          <c:cat>
            <c:strRef>
              <c:f>Sheet1!$B$2:$D$2</c:f>
              <c:strCache>
                <c:ptCount val="3"/>
                <c:pt idx="0">
                  <c:v>Cert IV TAE</c:v>
                </c:pt>
                <c:pt idx="1">
                  <c:v>Dip VET</c:v>
                </c:pt>
                <c:pt idx="2">
                  <c:v>Degree or above</c:v>
                </c:pt>
              </c:strCache>
            </c:strRef>
          </c:cat>
          <c:val>
            <c:numRef>
              <c:f>Sheet1!$B$3:$D$3</c:f>
              <c:numCache>
                <c:formatCode>General</c:formatCode>
                <c:ptCount val="3"/>
                <c:pt idx="0">
                  <c:v>13</c:v>
                </c:pt>
                <c:pt idx="1">
                  <c:v>17</c:v>
                </c:pt>
                <c:pt idx="2">
                  <c:v>21</c:v>
                </c:pt>
              </c:numCache>
            </c:numRef>
          </c:val>
          <c:extLst>
            <c:ext xmlns:c16="http://schemas.microsoft.com/office/drawing/2014/chart" uri="{C3380CC4-5D6E-409C-BE32-E72D297353CC}">
              <c16:uniqueId val="{00000000-29D2-45A1-A06C-BDDF7F607D30}"/>
            </c:ext>
          </c:extLst>
        </c:ser>
        <c:dLbls>
          <c:showLegendKey val="0"/>
          <c:showVal val="0"/>
          <c:showCatName val="0"/>
          <c:showSerName val="0"/>
          <c:showPercent val="0"/>
          <c:showBubbleSize val="0"/>
        </c:dLbls>
        <c:gapWidth val="219"/>
        <c:overlap val="-27"/>
        <c:axId val="180445240"/>
        <c:axId val="180442888"/>
      </c:barChart>
      <c:catAx>
        <c:axId val="18044524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AU" sz="1600" b="1" baseline="0" dirty="0"/>
                  <a:t>Highest VET Pedagogy Qual</a:t>
                </a:r>
              </a:p>
            </c:rich>
          </c:tx>
          <c:layout>
            <c:manualLayout>
              <c:xMode val="edge"/>
              <c:yMode val="edge"/>
              <c:x val="0.37166648934651902"/>
              <c:y val="0.8711476189255626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0442888"/>
        <c:crosses val="autoZero"/>
        <c:auto val="1"/>
        <c:lblAlgn val="ctr"/>
        <c:lblOffset val="100"/>
        <c:noMultiLvlLbl val="0"/>
      </c:catAx>
      <c:valAx>
        <c:axId val="1804428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sz="2000" b="1" baseline="0" dirty="0"/>
                  <a:t>%</a:t>
                </a:r>
              </a:p>
            </c:rich>
          </c:tx>
          <c:layout>
            <c:manualLayout>
              <c:xMode val="edge"/>
              <c:yMode val="edge"/>
              <c:x val="8.2108397103713246E-2"/>
              <c:y val="0.1758476482263002"/>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0445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A46F46C-DBC2-4F77-AB1A-B72DD5B1B10F}" type="datetimeFigureOut">
              <a:rPr lang="en-AU" smtClean="0"/>
              <a:t>8/06/2018</a:t>
            </a:fld>
            <a:endParaRPr lang="en-AU"/>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C39B497-724B-4EC3-8857-5F8DE296E8E7}" type="slidenum">
              <a:rPr lang="en-AU" smtClean="0"/>
              <a:t>‹#›</a:t>
            </a:fld>
            <a:endParaRPr lang="en-AU"/>
          </a:p>
        </p:txBody>
      </p:sp>
    </p:spTree>
    <p:extLst>
      <p:ext uri="{BB962C8B-B14F-4D97-AF65-F5344CB8AC3E}">
        <p14:creationId xmlns:p14="http://schemas.microsoft.com/office/powerpoint/2010/main" val="11476470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8D0B48-D02E-4857-8BD0-061955FA2845}" type="datetimeFigureOut">
              <a:rPr lang="en-AU" smtClean="0"/>
              <a:t>8/06/2018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1450330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08D0B48-D02E-4857-8BD0-061955FA2845}" type="datetimeFigureOut">
              <a:rPr lang="en-AU" smtClean="0"/>
              <a:t>8/06/2018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24428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08D0B48-D02E-4857-8BD0-061955FA2845}" type="datetimeFigureOut">
              <a:rPr lang="en-AU" smtClean="0"/>
              <a:t>8/06/2018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2630952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308D0B48-D02E-4857-8BD0-061955FA2845}" type="datetimeFigureOut">
              <a:rPr lang="en-AU" smtClean="0"/>
              <a:t>8/06/2018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1385254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D0B48-D02E-4857-8BD0-061955FA2845}" type="datetimeFigureOut">
              <a:rPr lang="en-AU" smtClean="0"/>
              <a:t>8/06/2018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498384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308D0B48-D02E-4857-8BD0-061955FA2845}" type="datetimeFigureOut">
              <a:rPr lang="en-AU" smtClean="0"/>
              <a:t>8/06/2018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3400645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308D0B48-D02E-4857-8BD0-061955FA2845}" type="datetimeFigureOut">
              <a:rPr lang="en-AU" smtClean="0"/>
              <a:t>8/06/2018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700462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308D0B48-D02E-4857-8BD0-061955FA2845}" type="datetimeFigureOut">
              <a:rPr lang="en-AU" smtClean="0"/>
              <a:t>8/06/2018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1577905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D0B48-D02E-4857-8BD0-061955FA2845}" type="datetimeFigureOut">
              <a:rPr lang="en-AU" smtClean="0"/>
              <a:t>8/06/2018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1723833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8D0B48-D02E-4857-8BD0-061955FA2845}" type="datetimeFigureOut">
              <a:rPr lang="en-AU" smtClean="0"/>
              <a:t>8/06/2018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3973823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8D0B48-D02E-4857-8BD0-061955FA2845}" type="datetimeFigureOut">
              <a:rPr lang="en-AU" smtClean="0"/>
              <a:t>8/06/2018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111B6E-62BC-4EFC-868C-EB8D78F223B5}" type="slidenum">
              <a:rPr lang="en-AU" smtClean="0"/>
              <a:t>‹#›</a:t>
            </a:fld>
            <a:endParaRPr lang="en-AU"/>
          </a:p>
        </p:txBody>
      </p:sp>
    </p:spTree>
    <p:extLst>
      <p:ext uri="{BB962C8B-B14F-4D97-AF65-F5344CB8AC3E}">
        <p14:creationId xmlns:p14="http://schemas.microsoft.com/office/powerpoint/2010/main" val="2482442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D0B48-D02E-4857-8BD0-061955FA2845}" type="datetimeFigureOut">
              <a:rPr lang="en-AU" smtClean="0"/>
              <a:t>8/06/2018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111B6E-62BC-4EFC-868C-EB8D78F223B5}" type="slidenum">
              <a:rPr lang="en-AU" smtClean="0"/>
              <a:t>‹#›</a:t>
            </a:fld>
            <a:endParaRPr lang="en-AU"/>
          </a:p>
        </p:txBody>
      </p:sp>
    </p:spTree>
    <p:extLst>
      <p:ext uri="{BB962C8B-B14F-4D97-AF65-F5344CB8AC3E}">
        <p14:creationId xmlns:p14="http://schemas.microsoft.com/office/powerpoint/2010/main" val="521865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federation.edu.au/research-vet-quality" TargetMode="External"/><Relationship Id="rId2" Type="http://schemas.openxmlformats.org/officeDocument/2006/relationships/hyperlink" Target="mailto:e.smith@federation.edu.a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5" Type="http://schemas.openxmlformats.org/officeDocument/2006/relationships/image" Target="../media/image7.wmf"/><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57969"/>
            <a:ext cx="9144000" cy="2387600"/>
          </a:xfrm>
        </p:spPr>
        <p:txBody>
          <a:bodyPr>
            <a:normAutofit fontScale="90000"/>
          </a:bodyPr>
          <a:lstStyle/>
          <a:p>
            <a:pPr lvl="0"/>
            <a:br>
              <a:rPr lang="en-AU" dirty="0"/>
            </a:br>
            <a:br>
              <a:rPr lang="en-AU" dirty="0"/>
            </a:br>
            <a:br>
              <a:rPr lang="en-AU" dirty="0"/>
            </a:br>
            <a:br>
              <a:rPr lang="en-AU" dirty="0"/>
            </a:br>
            <a:br>
              <a:rPr lang="en-AU" dirty="0"/>
            </a:br>
            <a:r>
              <a:rPr lang="en-AU" dirty="0"/>
              <a:t>What a difference a qual makes: Pedagogical and vocational qualifications for VET teachers</a:t>
            </a:r>
            <a:endParaRPr lang="en-AU" sz="5400" dirty="0">
              <a:effectLst/>
            </a:endParaRPr>
          </a:p>
        </p:txBody>
      </p:sp>
      <p:sp>
        <p:nvSpPr>
          <p:cNvPr id="3" name="Subtitle 2"/>
          <p:cNvSpPr>
            <a:spLocks noGrp="1"/>
          </p:cNvSpPr>
          <p:nvPr>
            <p:ph type="subTitle" idx="1"/>
          </p:nvPr>
        </p:nvSpPr>
        <p:spPr/>
        <p:txBody>
          <a:bodyPr/>
          <a:lstStyle/>
          <a:p>
            <a:pPr algn="r"/>
            <a:r>
              <a:rPr lang="en-AU" sz="4000" dirty="0"/>
              <a:t>      </a:t>
            </a:r>
            <a:r>
              <a:rPr lang="en-AU" sz="4000" i="1" dirty="0"/>
              <a:t>Erica Smith &amp; Jackie Tuck</a:t>
            </a:r>
          </a:p>
          <a:p>
            <a:pPr algn="r"/>
            <a:r>
              <a:rPr lang="en-AU" dirty="0"/>
              <a:t>                      ACDEVEG conference December 2017, Brisbane</a:t>
            </a:r>
          </a:p>
          <a:p>
            <a:endParaRPr lang="en-AU" dirty="0"/>
          </a:p>
        </p:txBody>
      </p:sp>
      <p:pic>
        <p:nvPicPr>
          <p:cNvPr id="4" name="Picture 3" descr=" eLH_Header All.jpg"/>
          <p:cNvPicPr/>
          <p:nvPr/>
        </p:nvPicPr>
        <p:blipFill>
          <a:blip r:embed="rId2"/>
          <a:stretch>
            <a:fillRect/>
          </a:stretch>
        </p:blipFill>
        <p:spPr>
          <a:xfrm>
            <a:off x="2316480" y="4874519"/>
            <a:ext cx="7559040" cy="1079500"/>
          </a:xfrm>
          <a:prstGeom prst="rect">
            <a:avLst/>
          </a:prstGeom>
        </p:spPr>
      </p:pic>
    </p:spTree>
    <p:extLst>
      <p:ext uri="{BB962C8B-B14F-4D97-AF65-F5344CB8AC3E}">
        <p14:creationId xmlns:p14="http://schemas.microsoft.com/office/powerpoint/2010/main" val="4169991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563428"/>
          </a:xfrm>
        </p:spPr>
        <p:txBody>
          <a:bodyPr>
            <a:normAutofit/>
          </a:bodyPr>
          <a:lstStyle/>
          <a:p>
            <a:r>
              <a:rPr lang="en-US" sz="3600" b="1" dirty="0"/>
              <a:t>How did we approach teaching quality in the Teacher Survey?</a:t>
            </a:r>
            <a:endParaRPr lang="en-AU" sz="3600" b="1" dirty="0"/>
          </a:p>
        </p:txBody>
      </p:sp>
      <p:sp>
        <p:nvSpPr>
          <p:cNvPr id="3" name="Content Placeholder 2"/>
          <p:cNvSpPr>
            <a:spLocks noGrp="1"/>
          </p:cNvSpPr>
          <p:nvPr>
            <p:ph idx="1"/>
          </p:nvPr>
        </p:nvSpPr>
        <p:spPr>
          <a:xfrm>
            <a:off x="838200" y="1928554"/>
            <a:ext cx="10515600" cy="4563685"/>
          </a:xfrm>
        </p:spPr>
        <p:txBody>
          <a:bodyPr>
            <a:normAutofit lnSpcReduction="10000"/>
          </a:bodyPr>
          <a:lstStyle/>
          <a:p>
            <a:pPr marL="0" indent="0">
              <a:buNone/>
            </a:pPr>
            <a:r>
              <a:rPr lang="en-US" sz="2400" dirty="0"/>
              <a:t>A series of quantitative and qualitative questions were based on </a:t>
            </a:r>
            <a:r>
              <a:rPr lang="en-US" sz="2400" b="1" dirty="0"/>
              <a:t>five domains </a:t>
            </a:r>
            <a:r>
              <a:rPr lang="en-US" sz="2400" dirty="0"/>
              <a:t>from the Queensland College of Teachers’ </a:t>
            </a:r>
            <a:r>
              <a:rPr lang="en-US" sz="2400" i="1" dirty="0"/>
              <a:t>Professional Standards for Vocational Education and Training Practitioners </a:t>
            </a:r>
          </a:p>
          <a:p>
            <a:pPr marL="457200" indent="-457200">
              <a:buFont typeface="+mj-lt"/>
              <a:buAutoNum type="arabicPeriod"/>
            </a:pPr>
            <a:r>
              <a:rPr lang="en-AU" sz="2400" b="1"/>
              <a:t>Know </a:t>
            </a:r>
            <a:r>
              <a:rPr lang="en-AU" sz="2400" b="1" dirty="0"/>
              <a:t>learners, their context and how they learn</a:t>
            </a:r>
          </a:p>
          <a:p>
            <a:pPr marL="457200" indent="-457200">
              <a:buFont typeface="+mj-lt"/>
              <a:buAutoNum type="arabicPeriod"/>
            </a:pPr>
            <a:r>
              <a:rPr lang="en-AU" sz="2400" b="1" dirty="0"/>
              <a:t>Know the content and how it can be taught</a:t>
            </a:r>
          </a:p>
          <a:p>
            <a:pPr marL="457200" indent="-457200">
              <a:buFont typeface="+mj-lt"/>
              <a:buAutoNum type="arabicPeriod"/>
            </a:pPr>
            <a:r>
              <a:rPr lang="en-AU" sz="2400" b="1" dirty="0"/>
              <a:t>Plan, design and deliver effective teaching/training experiences</a:t>
            </a:r>
          </a:p>
          <a:p>
            <a:pPr marL="457200" indent="-457200">
              <a:buFont typeface="+mj-lt"/>
              <a:buAutoNum type="arabicPeriod"/>
            </a:pPr>
            <a:r>
              <a:rPr lang="en-AU" sz="2400" b="1" dirty="0"/>
              <a:t>Assess, provide feedback and report on learning</a:t>
            </a:r>
          </a:p>
          <a:p>
            <a:pPr marL="457200" indent="-457200">
              <a:buFont typeface="+mj-lt"/>
              <a:buAutoNum type="arabicPeriod"/>
            </a:pPr>
            <a:r>
              <a:rPr lang="en-AU" sz="2400" b="1" dirty="0"/>
              <a:t>Engage with industry, colleagues, community, regulatory and professional bodies</a:t>
            </a:r>
          </a:p>
          <a:p>
            <a:pPr marL="0" indent="0">
              <a:buNone/>
            </a:pPr>
            <a:r>
              <a:rPr lang="en-AU" sz="2400" dirty="0"/>
              <a:t>Respondents rated on a scale of 1 to 5 for </a:t>
            </a:r>
            <a:r>
              <a:rPr lang="en-AU" sz="2400" b="1" i="1" dirty="0"/>
              <a:t>how important </a:t>
            </a:r>
            <a:r>
              <a:rPr lang="en-AU" sz="2400" dirty="0"/>
              <a:t>they thought each item was for VET teacher/trainers in general; and </a:t>
            </a:r>
            <a:r>
              <a:rPr lang="en-AU" sz="2400" b="1" i="1" dirty="0"/>
              <a:t>their personal level of confidence </a:t>
            </a:r>
            <a:r>
              <a:rPr lang="en-AU" sz="2400" dirty="0"/>
              <a:t>in that activity or knowledge area.</a:t>
            </a:r>
          </a:p>
        </p:txBody>
      </p:sp>
    </p:spTree>
    <p:extLst>
      <p:ext uri="{BB962C8B-B14F-4D97-AF65-F5344CB8AC3E}">
        <p14:creationId xmlns:p14="http://schemas.microsoft.com/office/powerpoint/2010/main" val="1767369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77733"/>
          </a:xfrm>
        </p:spPr>
        <p:txBody>
          <a:bodyPr anchor="t">
            <a:normAutofit fontScale="90000"/>
          </a:bodyPr>
          <a:lstStyle/>
          <a:p>
            <a:r>
              <a:rPr lang="en-AU" sz="3100" b="1" dirty="0"/>
              <a:t>‘Attribution of importance’ and ‘Personal confidence’: Overall averages for the people in each of six combinations of qualification levels</a:t>
            </a:r>
            <a:br>
              <a:rPr lang="en-AU" sz="2400" b="1" dirty="0"/>
            </a:br>
            <a:br>
              <a:rPr lang="en-AU" sz="3200" b="1" dirty="0"/>
            </a:br>
            <a:br>
              <a:rPr lang="en-AU" sz="3200" b="1" dirty="0"/>
            </a:br>
            <a:br>
              <a:rPr lang="en-AU" sz="3200" b="1" dirty="0"/>
            </a:br>
            <a:br>
              <a:rPr lang="en-AU" sz="3200" b="1" dirty="0"/>
            </a:br>
            <a:br>
              <a:rPr lang="en-AU" sz="3200" b="1" dirty="0"/>
            </a:br>
            <a:br>
              <a:rPr lang="en-AU" sz="3200" b="1" dirty="0"/>
            </a:br>
            <a:br>
              <a:rPr lang="en-AU" sz="3200" b="1" dirty="0"/>
            </a:br>
            <a:br>
              <a:rPr lang="en-AU" sz="3200" b="1" dirty="0"/>
            </a:br>
            <a:br>
              <a:rPr lang="en-AU" sz="3200" b="1" dirty="0"/>
            </a:br>
            <a:r>
              <a:rPr lang="en-AU" sz="2700" i="1" dirty="0"/>
              <a:t>As there were 23 items overall </a:t>
            </a:r>
            <a:r>
              <a:rPr lang="en-US" sz="2700" i="1" dirty="0"/>
              <a:t>(3-6 items in each domain) </a:t>
            </a:r>
            <a:r>
              <a:rPr lang="en-AU" sz="2700" i="1" dirty="0"/>
              <a:t>, the maximum score possible for ‘importance’ and ‘confidence’ was 115.</a:t>
            </a:r>
            <a:br>
              <a:rPr lang="en-AU" sz="3200" dirty="0"/>
            </a:br>
            <a:br>
              <a:rPr lang="en-AU" sz="3200" b="1" dirty="0"/>
            </a:br>
            <a:br>
              <a:rPr lang="en-AU" sz="2700" dirty="0"/>
            </a:br>
            <a:endParaRPr lang="en-AU"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8410981"/>
              </p:ext>
            </p:extLst>
          </p:nvPr>
        </p:nvGraphicFramePr>
        <p:xfrm>
          <a:off x="667788" y="1538683"/>
          <a:ext cx="9875521" cy="2838549"/>
        </p:xfrm>
        <a:graphic>
          <a:graphicData uri="http://schemas.openxmlformats.org/drawingml/2006/table">
            <a:tbl>
              <a:tblPr firstRow="1" firstCol="1" bandRow="1">
                <a:tableStyleId>{5C22544A-7EE6-4342-B048-85BDC9FD1C3A}</a:tableStyleId>
              </a:tblPr>
              <a:tblGrid>
                <a:gridCol w="1881052">
                  <a:extLst>
                    <a:ext uri="{9D8B030D-6E8A-4147-A177-3AD203B41FA5}">
                      <a16:colId xmlns:a16="http://schemas.microsoft.com/office/drawing/2014/main" val="297151774"/>
                    </a:ext>
                  </a:extLst>
                </a:gridCol>
                <a:gridCol w="1409443">
                  <a:extLst>
                    <a:ext uri="{9D8B030D-6E8A-4147-A177-3AD203B41FA5}">
                      <a16:colId xmlns:a16="http://schemas.microsoft.com/office/drawing/2014/main" val="1311809589"/>
                    </a:ext>
                  </a:extLst>
                </a:gridCol>
                <a:gridCol w="1429816">
                  <a:extLst>
                    <a:ext uri="{9D8B030D-6E8A-4147-A177-3AD203B41FA5}">
                      <a16:colId xmlns:a16="http://schemas.microsoft.com/office/drawing/2014/main" val="849809569"/>
                    </a:ext>
                  </a:extLst>
                </a:gridCol>
                <a:gridCol w="1429816">
                  <a:extLst>
                    <a:ext uri="{9D8B030D-6E8A-4147-A177-3AD203B41FA5}">
                      <a16:colId xmlns:a16="http://schemas.microsoft.com/office/drawing/2014/main" val="379691813"/>
                    </a:ext>
                  </a:extLst>
                </a:gridCol>
                <a:gridCol w="1287541">
                  <a:extLst>
                    <a:ext uri="{9D8B030D-6E8A-4147-A177-3AD203B41FA5}">
                      <a16:colId xmlns:a16="http://schemas.microsoft.com/office/drawing/2014/main" val="2301221859"/>
                    </a:ext>
                  </a:extLst>
                </a:gridCol>
                <a:gridCol w="1287541">
                  <a:extLst>
                    <a:ext uri="{9D8B030D-6E8A-4147-A177-3AD203B41FA5}">
                      <a16:colId xmlns:a16="http://schemas.microsoft.com/office/drawing/2014/main" val="2432938759"/>
                    </a:ext>
                  </a:extLst>
                </a:gridCol>
                <a:gridCol w="1150312">
                  <a:extLst>
                    <a:ext uri="{9D8B030D-6E8A-4147-A177-3AD203B41FA5}">
                      <a16:colId xmlns:a16="http://schemas.microsoft.com/office/drawing/2014/main" val="130329624"/>
                    </a:ext>
                  </a:extLst>
                </a:gridCol>
              </a:tblGrid>
              <a:tr h="304435">
                <a:tc rowSpan="2">
                  <a:txBody>
                    <a:bodyPr/>
                    <a:lstStyle/>
                    <a:p>
                      <a:pPr algn="r">
                        <a:lnSpc>
                          <a:spcPct val="107000"/>
                        </a:lnSpc>
                        <a:spcAft>
                          <a:spcPts val="0"/>
                        </a:spcAft>
                      </a:pPr>
                      <a:r>
                        <a:rPr lang="en-AU" sz="1800" dirty="0">
                          <a:effectLst/>
                        </a:rPr>
                        <a:t>Highest VET</a:t>
                      </a:r>
                    </a:p>
                    <a:p>
                      <a:pPr algn="r">
                        <a:lnSpc>
                          <a:spcPct val="107000"/>
                        </a:lnSpc>
                        <a:spcAft>
                          <a:spcPts val="0"/>
                        </a:spcAft>
                      </a:pPr>
                      <a:r>
                        <a:rPr lang="en-AU" sz="1800" dirty="0">
                          <a:effectLst/>
                        </a:rPr>
                        <a:t>pedagogy qual</a:t>
                      </a:r>
                    </a:p>
                    <a:p>
                      <a:pPr>
                        <a:lnSpc>
                          <a:spcPct val="107000"/>
                        </a:lnSpc>
                        <a:spcAft>
                          <a:spcPts val="0"/>
                        </a:spcAft>
                      </a:pPr>
                      <a:endParaRPr lang="en-AU" sz="1600" dirty="0">
                        <a:effectLst/>
                      </a:endParaRPr>
                    </a:p>
                    <a:p>
                      <a:pPr>
                        <a:lnSpc>
                          <a:spcPct val="107000"/>
                        </a:lnSpc>
                        <a:spcAft>
                          <a:spcPts val="0"/>
                        </a:spcAft>
                      </a:pPr>
                      <a:r>
                        <a:rPr lang="en-AU" sz="1800" dirty="0">
                          <a:effectLst/>
                        </a:rPr>
                        <a:t>Highest industry qualification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800"/>
                        </a:spcAft>
                      </a:pPr>
                      <a:r>
                        <a:rPr lang="en-AU" sz="2000" dirty="0">
                          <a:effectLst/>
                        </a:rPr>
                        <a:t>Cert. IV TAE</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lnSpc>
                          <a:spcPct val="107000"/>
                        </a:lnSpc>
                        <a:spcAft>
                          <a:spcPts val="800"/>
                        </a:spcAft>
                      </a:pPr>
                      <a:r>
                        <a:rPr lang="en-AU" sz="2000" dirty="0">
                          <a:effectLst/>
                        </a:rPr>
                        <a:t>Diploma</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lnSpc>
                          <a:spcPct val="107000"/>
                        </a:lnSpc>
                        <a:spcAft>
                          <a:spcPts val="800"/>
                        </a:spcAft>
                      </a:pPr>
                      <a:r>
                        <a:rPr lang="en-AU" sz="2000" dirty="0">
                          <a:effectLst/>
                        </a:rPr>
                        <a:t>Degree or above</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AU"/>
                    </a:p>
                  </a:txBody>
                  <a:tcPr/>
                </a:tc>
                <a:extLst>
                  <a:ext uri="{0D108BD9-81ED-4DB2-BD59-A6C34878D82A}">
                    <a16:rowId xmlns:a16="http://schemas.microsoft.com/office/drawing/2014/main" val="3324423016"/>
                  </a:ext>
                </a:extLst>
              </a:tr>
              <a:tr h="1280316">
                <a:tc vMerge="1">
                  <a:txBody>
                    <a:bodyPr/>
                    <a:lstStyle/>
                    <a:p>
                      <a:endParaRPr lang="en-AU"/>
                    </a:p>
                  </a:txBody>
                  <a:tcPr/>
                </a:tc>
                <a:tc>
                  <a:txBody>
                    <a:bodyPr/>
                    <a:lstStyle/>
                    <a:p>
                      <a:pPr algn="ctr">
                        <a:lnSpc>
                          <a:spcPct val="107000"/>
                        </a:lnSpc>
                        <a:spcAft>
                          <a:spcPts val="800"/>
                        </a:spcAft>
                      </a:pPr>
                      <a:r>
                        <a:rPr lang="en-AU" sz="1600" dirty="0">
                          <a:effectLst/>
                        </a:rPr>
                        <a:t>Attribution of importance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1600">
                          <a:effectLst/>
                        </a:rPr>
                        <a:t>Attribution of importance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1600">
                          <a:effectLst/>
                        </a:rPr>
                        <a:t>Attribution of importance</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1189547"/>
                  </a:ext>
                </a:extLst>
              </a:tr>
              <a:tr h="633900">
                <a:tc>
                  <a:txBody>
                    <a:bodyPr/>
                    <a:lstStyle/>
                    <a:p>
                      <a:pPr>
                        <a:lnSpc>
                          <a:spcPct val="107000"/>
                        </a:lnSpc>
                        <a:spcBef>
                          <a:spcPts val="300"/>
                        </a:spcBef>
                        <a:spcAft>
                          <a:spcPts val="300"/>
                        </a:spcAft>
                      </a:pPr>
                      <a:r>
                        <a:rPr lang="en-AU" sz="2000">
                          <a:effectLst/>
                        </a:rPr>
                        <a:t>Certs. III, IV, Dip, Adv. Dip.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dirty="0">
                          <a:effectLst/>
                        </a:rPr>
                        <a:t>103.02</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dirty="0">
                          <a:effectLst/>
                        </a:rPr>
                        <a:t>94.96</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dirty="0">
                          <a:effectLst/>
                        </a:rPr>
                        <a:t>101.86</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dirty="0">
                          <a:effectLst/>
                        </a:rPr>
                        <a:t>95.14</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dirty="0">
                          <a:effectLst/>
                        </a:rPr>
                        <a:t>104.24</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a:effectLst/>
                        </a:rPr>
                        <a:t>100.15</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4970486"/>
                  </a:ext>
                </a:extLst>
              </a:tr>
              <a:tr h="579825">
                <a:tc>
                  <a:txBody>
                    <a:bodyPr/>
                    <a:lstStyle/>
                    <a:p>
                      <a:pPr>
                        <a:lnSpc>
                          <a:spcPct val="107000"/>
                        </a:lnSpc>
                        <a:spcAft>
                          <a:spcPts val="800"/>
                        </a:spcAft>
                      </a:pPr>
                      <a:r>
                        <a:rPr lang="en-AU" sz="2000" dirty="0">
                          <a:effectLst/>
                        </a:rPr>
                        <a:t>Degree or above</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a:effectLst/>
                        </a:rPr>
                        <a:t>105.73</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a:effectLst/>
                        </a:rPr>
                        <a:t>96.90</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a:effectLst/>
                        </a:rPr>
                        <a:t>103.73</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a:effectLst/>
                        </a:rPr>
                        <a:t>100.42</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AU" sz="2000" kern="1200" dirty="0">
                          <a:solidFill>
                            <a:schemeClr val="dk1"/>
                          </a:solidFill>
                          <a:effectLst/>
                          <a:latin typeface="+mn-lt"/>
                          <a:ea typeface="+mn-ea"/>
                          <a:cs typeface="+mn-cs"/>
                        </a:rPr>
                        <a:t>106.61</a:t>
                      </a:r>
                    </a:p>
                  </a:txBody>
                  <a:tcPr marL="68580" marR="68580" marT="0" marB="0" anchor="ctr"/>
                </a:tc>
                <a:tc>
                  <a:txBody>
                    <a:bodyPr/>
                    <a:lstStyle/>
                    <a:p>
                      <a:pPr algn="ctr">
                        <a:lnSpc>
                          <a:spcPct val="107000"/>
                        </a:lnSpc>
                        <a:spcAft>
                          <a:spcPts val="800"/>
                        </a:spcAft>
                      </a:pPr>
                      <a:r>
                        <a:rPr lang="en-AU" sz="2000" dirty="0">
                          <a:effectLst/>
                        </a:rPr>
                        <a:t>103.37</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21667960"/>
                  </a:ext>
                </a:extLst>
              </a:tr>
            </a:tbl>
          </a:graphicData>
        </a:graphic>
      </p:graphicFrame>
      <p:sp>
        <p:nvSpPr>
          <p:cNvPr id="9" name="Oval 8"/>
          <p:cNvSpPr/>
          <p:nvPr/>
        </p:nvSpPr>
        <p:spPr>
          <a:xfrm>
            <a:off x="8282247" y="3735674"/>
            <a:ext cx="2261062" cy="70658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67759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2697"/>
            <a:ext cx="10515600" cy="1029399"/>
          </a:xfrm>
        </p:spPr>
        <p:txBody>
          <a:bodyPr>
            <a:normAutofit fontScale="90000"/>
          </a:bodyPr>
          <a:lstStyle/>
          <a:p>
            <a:r>
              <a:rPr lang="en-AU" sz="2800" b="1" dirty="0"/>
              <a:t>Statistically significant differences among teachers with different levels of highest qualification for each of the QCT domains </a:t>
            </a:r>
            <a:br>
              <a:rPr lang="en-AU" sz="2800" b="1" dirty="0"/>
            </a:br>
            <a:r>
              <a:rPr lang="en-AU" sz="2800" dirty="0"/>
              <a:t>(</a:t>
            </a:r>
            <a:r>
              <a:rPr lang="en-US" sz="2800" dirty="0">
                <a:sym typeface="Wingdings" panose="05000000000000000000" pitchFamily="2" charset="2"/>
              </a:rPr>
              <a:t> = increases significantly with qualification level)</a:t>
            </a:r>
            <a:br>
              <a:rPr lang="en-AU" sz="2800" dirty="0">
                <a:latin typeface="Calibri" panose="020F0502020204030204" pitchFamily="34" charset="0"/>
                <a:ea typeface="Calibri" panose="020F0502020204030204" pitchFamily="34" charset="0"/>
                <a:cs typeface="Times New Roman" panose="02020603050405020304" pitchFamily="18" charset="0"/>
              </a:rPr>
            </a:br>
            <a:endParaRPr lang="en-AU" sz="2800" dirty="0"/>
          </a:p>
        </p:txBody>
      </p:sp>
      <p:sp>
        <p:nvSpPr>
          <p:cNvPr id="3" name="Content Placeholder 2"/>
          <p:cNvSpPr>
            <a:spLocks noGrp="1"/>
          </p:cNvSpPr>
          <p:nvPr>
            <p:ph idx="1"/>
          </p:nvPr>
        </p:nvSpPr>
        <p:spPr/>
        <p:txBody>
          <a:bodyPr/>
          <a:lstStyle/>
          <a:p>
            <a:pPr marL="0" indent="0">
              <a:buNone/>
            </a:pPr>
            <a:endParaRPr lang="en-AU" dirty="0"/>
          </a:p>
          <a:p>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1620972148"/>
              </p:ext>
            </p:extLst>
          </p:nvPr>
        </p:nvGraphicFramePr>
        <p:xfrm>
          <a:off x="1009106" y="1629047"/>
          <a:ext cx="10173787" cy="4744494"/>
        </p:xfrm>
        <a:graphic>
          <a:graphicData uri="http://schemas.openxmlformats.org/drawingml/2006/table">
            <a:tbl>
              <a:tblPr firstRow="1" firstCol="1" bandRow="1">
                <a:tableStyleId>{5C22544A-7EE6-4342-B048-85BDC9FD1C3A}</a:tableStyleId>
              </a:tblPr>
              <a:tblGrid>
                <a:gridCol w="2359410">
                  <a:extLst>
                    <a:ext uri="{9D8B030D-6E8A-4147-A177-3AD203B41FA5}">
                      <a16:colId xmlns:a16="http://schemas.microsoft.com/office/drawing/2014/main" val="174134830"/>
                    </a:ext>
                  </a:extLst>
                </a:gridCol>
                <a:gridCol w="1172508">
                  <a:extLst>
                    <a:ext uri="{9D8B030D-6E8A-4147-A177-3AD203B41FA5}">
                      <a16:colId xmlns:a16="http://schemas.microsoft.com/office/drawing/2014/main" val="52501875"/>
                    </a:ext>
                  </a:extLst>
                </a:gridCol>
                <a:gridCol w="1350502">
                  <a:extLst>
                    <a:ext uri="{9D8B030D-6E8A-4147-A177-3AD203B41FA5}">
                      <a16:colId xmlns:a16="http://schemas.microsoft.com/office/drawing/2014/main" val="1933918626"/>
                    </a:ext>
                  </a:extLst>
                </a:gridCol>
                <a:gridCol w="1350502">
                  <a:extLst>
                    <a:ext uri="{9D8B030D-6E8A-4147-A177-3AD203B41FA5}">
                      <a16:colId xmlns:a16="http://schemas.microsoft.com/office/drawing/2014/main" val="3843405743"/>
                    </a:ext>
                  </a:extLst>
                </a:gridCol>
                <a:gridCol w="1383045">
                  <a:extLst>
                    <a:ext uri="{9D8B030D-6E8A-4147-A177-3AD203B41FA5}">
                      <a16:colId xmlns:a16="http://schemas.microsoft.com/office/drawing/2014/main" val="3482361131"/>
                    </a:ext>
                  </a:extLst>
                </a:gridCol>
                <a:gridCol w="1383045">
                  <a:extLst>
                    <a:ext uri="{9D8B030D-6E8A-4147-A177-3AD203B41FA5}">
                      <a16:colId xmlns:a16="http://schemas.microsoft.com/office/drawing/2014/main" val="482351159"/>
                    </a:ext>
                  </a:extLst>
                </a:gridCol>
                <a:gridCol w="1174775">
                  <a:extLst>
                    <a:ext uri="{9D8B030D-6E8A-4147-A177-3AD203B41FA5}">
                      <a16:colId xmlns:a16="http://schemas.microsoft.com/office/drawing/2014/main" val="3053460413"/>
                    </a:ext>
                  </a:extLst>
                </a:gridCol>
              </a:tblGrid>
              <a:tr h="386856">
                <a:tc rowSpan="2">
                  <a:txBody>
                    <a:bodyPr/>
                    <a:lstStyle/>
                    <a:p>
                      <a:pPr>
                        <a:lnSpc>
                          <a:spcPct val="107000"/>
                        </a:lnSpc>
                        <a:spcAft>
                          <a:spcPts val="0"/>
                        </a:spcAft>
                      </a:pPr>
                      <a:r>
                        <a:rPr lang="en-US" sz="1200" dirty="0">
                          <a:effectLst/>
                        </a:rPr>
                        <a:t> </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0000"/>
                        </a:lnSpc>
                        <a:spcAft>
                          <a:spcPts val="0"/>
                        </a:spcAft>
                      </a:pPr>
                      <a:r>
                        <a:rPr lang="en-US" sz="1800" dirty="0">
                          <a:effectLst/>
                        </a:rPr>
                        <a:t>Highest overall</a:t>
                      </a:r>
                      <a:endParaRPr lang="en-AU" sz="1800" dirty="0">
                        <a:effectLst/>
                      </a:endParaRPr>
                    </a:p>
                    <a:p>
                      <a:pPr algn="ctr">
                        <a:lnSpc>
                          <a:spcPct val="100000"/>
                        </a:lnSpc>
                        <a:spcAft>
                          <a:spcPts val="0"/>
                        </a:spcAft>
                      </a:pPr>
                      <a:r>
                        <a:rPr lang="en-US" sz="1800" dirty="0">
                          <a:effectLst/>
                        </a:rPr>
                        <a:t>qualification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AU"/>
                    </a:p>
                  </a:txBody>
                  <a:tcPr/>
                </a:tc>
                <a:tc gridSpan="2">
                  <a:txBody>
                    <a:bodyPr/>
                    <a:lstStyle/>
                    <a:p>
                      <a:pPr algn="ctr">
                        <a:lnSpc>
                          <a:spcPct val="100000"/>
                        </a:lnSpc>
                        <a:spcAft>
                          <a:spcPts val="0"/>
                        </a:spcAft>
                      </a:pPr>
                      <a:r>
                        <a:rPr lang="en-US" sz="1800" dirty="0">
                          <a:effectLst/>
                        </a:rPr>
                        <a:t>Highest VET pedagogy qualification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AU"/>
                    </a:p>
                  </a:txBody>
                  <a:tcPr/>
                </a:tc>
                <a:tc gridSpan="2">
                  <a:txBody>
                    <a:bodyPr/>
                    <a:lstStyle/>
                    <a:p>
                      <a:pPr algn="ctr">
                        <a:lnSpc>
                          <a:spcPct val="100000"/>
                        </a:lnSpc>
                        <a:spcAft>
                          <a:spcPts val="0"/>
                        </a:spcAft>
                      </a:pPr>
                      <a:r>
                        <a:rPr lang="en-US" sz="1800" dirty="0">
                          <a:effectLst/>
                        </a:rPr>
                        <a:t>Highest industry qualification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AU"/>
                    </a:p>
                  </a:txBody>
                  <a:tcPr/>
                </a:tc>
                <a:extLst>
                  <a:ext uri="{0D108BD9-81ED-4DB2-BD59-A6C34878D82A}">
                    <a16:rowId xmlns:a16="http://schemas.microsoft.com/office/drawing/2014/main" val="3090078554"/>
                  </a:ext>
                </a:extLst>
              </a:tr>
              <a:tr h="386856">
                <a:tc vMerge="1">
                  <a:txBody>
                    <a:bodyPr/>
                    <a:lstStyle/>
                    <a:p>
                      <a:endParaRPr lang="en-AU"/>
                    </a:p>
                  </a:txBody>
                  <a:tcPr/>
                </a:tc>
                <a:tc>
                  <a:txBody>
                    <a:bodyPr/>
                    <a:lstStyle/>
                    <a:p>
                      <a:pPr algn="ctr">
                        <a:lnSpc>
                          <a:spcPct val="100000"/>
                        </a:lnSpc>
                        <a:spcAft>
                          <a:spcPts val="0"/>
                        </a:spcAft>
                      </a:pPr>
                      <a:r>
                        <a:rPr lang="en-US" sz="1600" dirty="0">
                          <a:effectLst/>
                        </a:rPr>
                        <a:t>Attribution of importance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US"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US" sz="1600" dirty="0">
                          <a:effectLst/>
                        </a:rPr>
                        <a:t>Attribution of importance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US"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US" sz="1600" dirty="0">
                          <a:effectLst/>
                        </a:rPr>
                        <a:t>Attribution of importance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US" sz="1600" dirty="0">
                          <a:effectLst/>
                        </a:rPr>
                        <a:t>Personal confidence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3749712"/>
                  </a:ext>
                </a:extLst>
              </a:tr>
              <a:tr h="408368">
                <a:tc>
                  <a:txBody>
                    <a:bodyPr/>
                    <a:lstStyle/>
                    <a:p>
                      <a:pPr>
                        <a:lnSpc>
                          <a:spcPct val="107000"/>
                        </a:lnSpc>
                        <a:spcAft>
                          <a:spcPts val="0"/>
                        </a:spcAft>
                      </a:pPr>
                      <a:r>
                        <a:rPr lang="en-US" sz="1500" dirty="0">
                          <a:effectLst/>
                        </a:rPr>
                        <a:t>Domain 1: Know learners, context &amp;  how they learn.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sym typeface="Wingdings" panose="05000000000000000000" pitchFamily="2" charset="2"/>
                        </a:rPr>
                        <a:t></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sym typeface="Wingdings" panose="05000000000000000000" pitchFamily="2" charset="2"/>
                        </a:rPr>
                        <a:t></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0323911"/>
                  </a:ext>
                </a:extLst>
              </a:tr>
              <a:tr h="408368">
                <a:tc>
                  <a:txBody>
                    <a:bodyPr/>
                    <a:lstStyle/>
                    <a:p>
                      <a:pPr>
                        <a:lnSpc>
                          <a:spcPct val="107000"/>
                        </a:lnSpc>
                        <a:spcAft>
                          <a:spcPts val="0"/>
                        </a:spcAft>
                      </a:pPr>
                      <a:r>
                        <a:rPr lang="en-US" sz="1500" dirty="0">
                          <a:effectLst/>
                        </a:rPr>
                        <a:t>Domain 2: Know the con- tent &amp; how it can be taught.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sym typeface="Wingdings" panose="05000000000000000000" pitchFamily="2" charset="2"/>
                        </a:rPr>
                        <a:t></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14782719"/>
                  </a:ext>
                </a:extLst>
              </a:tr>
              <a:tr h="580285">
                <a:tc>
                  <a:txBody>
                    <a:bodyPr/>
                    <a:lstStyle/>
                    <a:p>
                      <a:pPr>
                        <a:lnSpc>
                          <a:spcPct val="107000"/>
                        </a:lnSpc>
                        <a:spcAft>
                          <a:spcPts val="0"/>
                        </a:spcAft>
                      </a:pPr>
                      <a:r>
                        <a:rPr lang="en-US" sz="1500" dirty="0">
                          <a:effectLst/>
                        </a:rPr>
                        <a:t>Domain 3: Plan, design &amp; deliver effective teaching/</a:t>
                      </a:r>
                    </a:p>
                    <a:p>
                      <a:pPr>
                        <a:lnSpc>
                          <a:spcPct val="107000"/>
                        </a:lnSpc>
                        <a:spcAft>
                          <a:spcPts val="0"/>
                        </a:spcAft>
                      </a:pPr>
                      <a:r>
                        <a:rPr lang="en-US" sz="1500" dirty="0">
                          <a:effectLst/>
                        </a:rPr>
                        <a:t>training experiences.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sym typeface="Wingdings" panose="05000000000000000000" pitchFamily="2" charset="2"/>
                        </a:rPr>
                        <a:t></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8312819"/>
                  </a:ext>
                </a:extLst>
              </a:tr>
              <a:tr h="576000">
                <a:tc>
                  <a:txBody>
                    <a:bodyPr/>
                    <a:lstStyle/>
                    <a:p>
                      <a:pPr>
                        <a:lnSpc>
                          <a:spcPct val="107000"/>
                        </a:lnSpc>
                        <a:spcAft>
                          <a:spcPts val="0"/>
                        </a:spcAft>
                      </a:pPr>
                      <a:r>
                        <a:rPr lang="en-US" sz="1500" dirty="0">
                          <a:effectLst/>
                        </a:rPr>
                        <a:t>Domain 4: Assess, feedback &amp; report on learning.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rPr>
                        <a:t>–</a:t>
                      </a:r>
                      <a:endParaRPr lang="en-AU" sz="2000" dirty="0">
                        <a:effectLst/>
                      </a:endParaRPr>
                    </a:p>
                    <a:p>
                      <a:pPr algn="ct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1732101"/>
                  </a:ext>
                </a:extLst>
              </a:tr>
              <a:tr h="773712">
                <a:tc>
                  <a:txBody>
                    <a:bodyPr/>
                    <a:lstStyle/>
                    <a:p>
                      <a:pPr>
                        <a:lnSpc>
                          <a:spcPct val="107000"/>
                        </a:lnSpc>
                        <a:spcAft>
                          <a:spcPts val="0"/>
                        </a:spcAft>
                      </a:pPr>
                      <a:r>
                        <a:rPr lang="en-US" sz="1500" dirty="0">
                          <a:effectLst/>
                        </a:rPr>
                        <a:t>Domain 5: Engage with </a:t>
                      </a:r>
                      <a:r>
                        <a:rPr lang="en-US" sz="1500" dirty="0" err="1">
                          <a:effectLst/>
                        </a:rPr>
                        <a:t>ind-ustry</a:t>
                      </a:r>
                      <a:r>
                        <a:rPr lang="en-US" sz="1500" dirty="0">
                          <a:effectLst/>
                        </a:rPr>
                        <a:t>, colleagues, </a:t>
                      </a:r>
                      <a:r>
                        <a:rPr lang="en-US" sz="1500" dirty="0" err="1">
                          <a:effectLst/>
                        </a:rPr>
                        <a:t>commun</a:t>
                      </a:r>
                      <a:r>
                        <a:rPr lang="en-US" sz="1500" dirty="0">
                          <a:effectLst/>
                        </a:rPr>
                        <a:t>- </a:t>
                      </a:r>
                      <a:r>
                        <a:rPr lang="en-US" sz="1500" dirty="0" err="1">
                          <a:effectLst/>
                        </a:rPr>
                        <a:t>ity</a:t>
                      </a:r>
                      <a:r>
                        <a:rPr lang="en-US" sz="1500" dirty="0">
                          <a:effectLst/>
                        </a:rPr>
                        <a:t>, regulatory, prof. bodies.</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sym typeface="Wingdings" panose="05000000000000000000" pitchFamily="2" charset="2"/>
                        </a:rPr>
                        <a:t></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a:effectLst/>
                        </a:rPr>
                        <a:t>–</a:t>
                      </a:r>
                      <a:endParaRPr lang="en-AU" sz="2000">
                        <a:effectLst/>
                      </a:endParaRPr>
                    </a:p>
                    <a:p>
                      <a:pPr algn="ct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000" dirty="0">
                          <a:effectLst/>
                          <a:sym typeface="Wingdings" panose="05000000000000000000" pitchFamily="2" charset="2"/>
                        </a:rPr>
                        <a: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30823874"/>
                  </a:ext>
                </a:extLst>
              </a:tr>
            </a:tbl>
          </a:graphicData>
        </a:graphic>
      </p:graphicFrame>
      <p:sp>
        <p:nvSpPr>
          <p:cNvPr id="6" name="Oval 5"/>
          <p:cNvSpPr/>
          <p:nvPr/>
        </p:nvSpPr>
        <p:spPr>
          <a:xfrm rot="16200000">
            <a:off x="6079446" y="3996715"/>
            <a:ext cx="3814774" cy="7065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572001" y="4205937"/>
            <a:ext cx="6348548" cy="706582"/>
          </a:xfrm>
          <a:prstGeom prst="ellipse">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235415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findings about qualifications and professional development</a:t>
            </a:r>
          </a:p>
        </p:txBody>
      </p:sp>
      <p:sp>
        <p:nvSpPr>
          <p:cNvPr id="3" name="Content Placeholder 2"/>
          <p:cNvSpPr>
            <a:spLocks noGrp="1"/>
          </p:cNvSpPr>
          <p:nvPr>
            <p:ph idx="1"/>
          </p:nvPr>
        </p:nvSpPr>
        <p:spPr/>
        <p:txBody>
          <a:bodyPr/>
          <a:lstStyle/>
          <a:p>
            <a:r>
              <a:rPr lang="en-AU" dirty="0"/>
              <a:t>Key Finding 5: Participation in both formal and informal PD, in both industry/discipline and VET teaching/training increases with higher qualifications, irrespective of the type of qualification. </a:t>
            </a:r>
          </a:p>
          <a:p>
            <a:r>
              <a:rPr lang="en-AU" dirty="0"/>
              <a:t>Key Finding 6: VET teaching/training PD should be tailored for teachers with higher levels of VET pedagogy qualifications</a:t>
            </a:r>
          </a:p>
          <a:p>
            <a:endParaRPr lang="en-AU" dirty="0"/>
          </a:p>
        </p:txBody>
      </p:sp>
    </p:spTree>
    <p:extLst>
      <p:ext uri="{BB962C8B-B14F-4D97-AF65-F5344CB8AC3E}">
        <p14:creationId xmlns:p14="http://schemas.microsoft.com/office/powerpoint/2010/main" val="3727754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AU" sz="3100" b="1" dirty="0"/>
            </a:br>
            <a:r>
              <a:rPr lang="en-AU" sz="3100" b="1" dirty="0"/>
              <a:t>Participation in industry/discipline P.D. </a:t>
            </a:r>
            <a:r>
              <a:rPr lang="en-AU" sz="2400" dirty="0"/>
              <a:t>(VET pedagogy PD next slide)</a:t>
            </a:r>
            <a:r>
              <a:rPr lang="en-AU" sz="2400" b="1" dirty="0"/>
              <a:t>, </a:t>
            </a:r>
            <a:r>
              <a:rPr lang="en-AU" sz="3100" b="1" dirty="0"/>
              <a:t>last 12 months, ‘regularly or ‘sometimes’:  Groups exceeding average attendance. </a:t>
            </a:r>
            <a:br>
              <a:rPr lang="en-AU" dirty="0"/>
            </a:b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510534867"/>
              </p:ext>
            </p:extLst>
          </p:nvPr>
        </p:nvGraphicFramePr>
        <p:xfrm>
          <a:off x="1711234" y="2057179"/>
          <a:ext cx="7341326" cy="4364591"/>
        </p:xfrm>
        <a:graphic>
          <a:graphicData uri="http://schemas.openxmlformats.org/drawingml/2006/table">
            <a:tbl>
              <a:tblPr firstRow="1" firstCol="1" bandRow="1"/>
              <a:tblGrid>
                <a:gridCol w="3173792">
                  <a:extLst>
                    <a:ext uri="{9D8B030D-6E8A-4147-A177-3AD203B41FA5}">
                      <a16:colId xmlns:a16="http://schemas.microsoft.com/office/drawing/2014/main" val="2297493274"/>
                    </a:ext>
                  </a:extLst>
                </a:gridCol>
                <a:gridCol w="1207185">
                  <a:extLst>
                    <a:ext uri="{9D8B030D-6E8A-4147-A177-3AD203B41FA5}">
                      <a16:colId xmlns:a16="http://schemas.microsoft.com/office/drawing/2014/main" val="3915615592"/>
                    </a:ext>
                  </a:extLst>
                </a:gridCol>
                <a:gridCol w="986783">
                  <a:extLst>
                    <a:ext uri="{9D8B030D-6E8A-4147-A177-3AD203B41FA5}">
                      <a16:colId xmlns:a16="http://schemas.microsoft.com/office/drawing/2014/main" val="3178051273"/>
                    </a:ext>
                  </a:extLst>
                </a:gridCol>
                <a:gridCol w="1085389">
                  <a:extLst>
                    <a:ext uri="{9D8B030D-6E8A-4147-A177-3AD203B41FA5}">
                      <a16:colId xmlns:a16="http://schemas.microsoft.com/office/drawing/2014/main" val="3097926055"/>
                    </a:ext>
                  </a:extLst>
                </a:gridCol>
                <a:gridCol w="888177">
                  <a:extLst>
                    <a:ext uri="{9D8B030D-6E8A-4147-A177-3AD203B41FA5}">
                      <a16:colId xmlns:a16="http://schemas.microsoft.com/office/drawing/2014/main" val="131705985"/>
                    </a:ext>
                  </a:extLst>
                </a:gridCol>
              </a:tblGrid>
              <a:tr h="696831">
                <a:tc>
                  <a:txBody>
                    <a:bodyPr/>
                    <a:lstStyle/>
                    <a:p>
                      <a:pPr>
                        <a:spcBef>
                          <a:spcPts val="400"/>
                        </a:spcBef>
                        <a:spcAft>
                          <a:spcPts val="400"/>
                        </a:spcAft>
                      </a:pPr>
                      <a:r>
                        <a:rPr lang="en-US" sz="800" b="1">
                          <a:effectLst/>
                          <a:latin typeface="Arial" panose="020B0604020202020204" pitchFamily="34" charset="0"/>
                          <a:ea typeface="Times New Roman" panose="02020603050405020304" pitchFamily="18" charset="0"/>
                          <a:cs typeface="Arial" panose="020B0604020202020204" pitchFamily="34" charset="0"/>
                        </a:rPr>
                        <a:t> </a:t>
                      </a:r>
                      <a:endParaRPr lang="en-AU" sz="85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40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Average attendance % </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overall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40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VET pedagogy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40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industry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r>
                        <a:rPr lang="en-US" sz="1400" b="1" dirty="0">
                          <a:effectLst/>
                          <a:latin typeface="Arial" panose="020B0604020202020204" pitchFamily="34" charset="0"/>
                          <a:ea typeface="Times New Roman" panose="02020603050405020304" pitchFamily="18" charset="0"/>
                          <a:cs typeface="Arial" panose="020B0604020202020204" pitchFamily="34" charset="0"/>
                        </a:rPr>
                        <a:t> </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276124"/>
                  </a:ext>
                </a:extLst>
              </a:tr>
              <a:tr h="0">
                <a:tc>
                  <a:txBody>
                    <a:bodyPr/>
                    <a:lstStyle/>
                    <a:p>
                      <a:pPr>
                        <a:spcBef>
                          <a:spcPts val="200"/>
                        </a:spcBef>
                        <a:spcAft>
                          <a:spcPts val="200"/>
                        </a:spcAft>
                      </a:pPr>
                      <a:r>
                        <a:rPr lang="en-US" sz="1400" b="1">
                          <a:effectLst/>
                          <a:latin typeface="Arial" panose="020B0604020202020204" pitchFamily="34" charset="0"/>
                          <a:ea typeface="Times New Roman" panose="02020603050405020304" pitchFamily="18" charset="0"/>
                          <a:cs typeface="Times New Roman" panose="02020603050405020304" pitchFamily="18" charset="0"/>
                        </a:rPr>
                        <a:t>Formal Activities</a:t>
                      </a:r>
                      <a:endParaRPr lang="en-AU" sz="1400">
                        <a:effectLst/>
                        <a:latin typeface="Tahoma" panose="020B0604030504040204" pitchFamily="34" charset="0"/>
                        <a:ea typeface="Times New Roman" panose="02020603050405020304" pitchFamily="18" charset="0"/>
                        <a:cs typeface="Times New Roman" panose="02020603050405020304" pitchFamily="18" charset="0"/>
                      </a:endParaRPr>
                    </a:p>
                    <a:p>
                      <a:pPr>
                        <a:spcBef>
                          <a:spcPts val="200"/>
                        </a:spcBef>
                        <a:spcAft>
                          <a:spcPts val="20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Industry/discipline conferences</a:t>
                      </a:r>
                      <a:endParaRPr lang="en-AU" sz="14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75.4</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09750072"/>
                  </a:ext>
                </a:extLst>
              </a:tr>
              <a:tr h="0">
                <a:tc>
                  <a:txBody>
                    <a:bodyPr/>
                    <a:lstStyle/>
                    <a:p>
                      <a:pPr>
                        <a:spcBef>
                          <a:spcPts val="200"/>
                        </a:spcBef>
                        <a:spcAft>
                          <a:spcPts val="20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Short courses, seminars or workshops </a:t>
                      </a: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within the RTO</a:t>
                      </a:r>
                      <a:endParaRPr lang="en-AU" sz="1400" b="1"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 72.9</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681913355"/>
                  </a:ext>
                </a:extLst>
              </a:tr>
              <a:tr h="0">
                <a:tc>
                  <a:txBody>
                    <a:bodyPr/>
                    <a:lstStyle/>
                    <a:p>
                      <a:pPr>
                        <a:spcBef>
                          <a:spcPts val="200"/>
                        </a:spcBef>
                        <a:spcAft>
                          <a:spcPts val="20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Short courses, seminars or workshops </a:t>
                      </a: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outside the RTO</a:t>
                      </a:r>
                      <a:endParaRPr lang="en-AU" sz="1400" b="1"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78.1</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650883516"/>
                  </a:ext>
                </a:extLst>
              </a:tr>
              <a:tr h="0">
                <a:tc>
                  <a:txBody>
                    <a:bodyPr/>
                    <a:lstStyle/>
                    <a:p>
                      <a:pPr>
                        <a:spcBef>
                          <a:spcPts val="200"/>
                        </a:spcBef>
                        <a:spcAft>
                          <a:spcPts val="20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Network of teachers/trainers</a:t>
                      </a:r>
                    </a:p>
                    <a:p>
                      <a:pPr>
                        <a:spcBef>
                          <a:spcPts val="200"/>
                        </a:spcBef>
                        <a:spcAft>
                          <a:spcPts val="200"/>
                        </a:spcAft>
                      </a:pPr>
                      <a:endParaRPr lang="en-AU" sz="14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73.9</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1744395003"/>
                  </a:ext>
                </a:extLst>
              </a:tr>
              <a:tr h="0">
                <a:tc>
                  <a:txBody>
                    <a:bodyPr/>
                    <a:lstStyle/>
                    <a:p>
                      <a:pPr>
                        <a:spcBef>
                          <a:spcPts val="200"/>
                        </a:spcBef>
                        <a:spcAft>
                          <a:spcPts val="20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Membership of employer/industry/ professional association</a:t>
                      </a:r>
                      <a:endParaRPr lang="en-AU" sz="14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67.7</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3905163582"/>
                  </a:ext>
                </a:extLst>
              </a:tr>
              <a:tr h="0">
                <a:tc>
                  <a:txBody>
                    <a:bodyPr/>
                    <a:lstStyle/>
                    <a:p>
                      <a:pPr>
                        <a:spcBef>
                          <a:spcPts val="200"/>
                        </a:spcBef>
                        <a:spcAft>
                          <a:spcPts val="200"/>
                        </a:spcAft>
                      </a:pPr>
                      <a:r>
                        <a:rPr lang="en-US" sz="1400" b="1">
                          <a:effectLst/>
                          <a:latin typeface="Tahoma" panose="020B0604030504040204" pitchFamily="34" charset="0"/>
                          <a:ea typeface="Times New Roman" panose="02020603050405020304" pitchFamily="18" charset="0"/>
                          <a:cs typeface="Times New Roman" panose="02020603050405020304" pitchFamily="18" charset="0"/>
                        </a:rPr>
                        <a:t>Informal activities</a:t>
                      </a:r>
                      <a:endParaRPr lang="en-AU" sz="1400">
                        <a:effectLst/>
                        <a:latin typeface="Tahoma" panose="020B0604030504040204" pitchFamily="34" charset="0"/>
                        <a:ea typeface="Times New Roman" panose="02020603050405020304" pitchFamily="18" charset="0"/>
                        <a:cs typeface="Times New Roman" panose="02020603050405020304" pitchFamily="18" charset="0"/>
                      </a:endParaRPr>
                    </a:p>
                    <a:p>
                      <a:pPr>
                        <a:spcBef>
                          <a:spcPts val="200"/>
                        </a:spcBef>
                        <a:spcAft>
                          <a:spcPts val="200"/>
                        </a:spcAft>
                      </a:pPr>
                      <a:r>
                        <a:rPr lang="en-US" sz="1400">
                          <a:effectLst/>
                          <a:latin typeface="Tahoma" panose="020B0604030504040204" pitchFamily="34" charset="0"/>
                          <a:ea typeface="Times New Roman" panose="02020603050405020304" pitchFamily="18" charset="0"/>
                          <a:cs typeface="Times New Roman" panose="02020603050405020304" pitchFamily="18" charset="0"/>
                        </a:rPr>
                        <a:t>Email lists, blogs or similar</a:t>
                      </a:r>
                      <a:endParaRPr lang="en-AU" sz="14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89.1</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745592027"/>
                  </a:ext>
                </a:extLst>
              </a:tr>
              <a:tr h="0">
                <a:tc>
                  <a:txBody>
                    <a:bodyPr/>
                    <a:lstStyle/>
                    <a:p>
                      <a:pPr>
                        <a:spcBef>
                          <a:spcPts val="200"/>
                        </a:spcBef>
                        <a:spcAft>
                          <a:spcPts val="200"/>
                        </a:spcAft>
                      </a:pPr>
                      <a:r>
                        <a:rPr lang="en-US" sz="1400" dirty="0">
                          <a:effectLst/>
                          <a:latin typeface="Tahoma" panose="020B0604030504040204" pitchFamily="34" charset="0"/>
                          <a:ea typeface="Times New Roman" panose="02020603050405020304" pitchFamily="18" charset="0"/>
                          <a:cs typeface="Times New Roman" panose="02020603050405020304" pitchFamily="18" charset="0"/>
                        </a:rPr>
                        <a:t>Own reading</a:t>
                      </a:r>
                    </a:p>
                    <a:p>
                      <a:pPr>
                        <a:spcBef>
                          <a:spcPts val="200"/>
                        </a:spcBef>
                        <a:spcAft>
                          <a:spcPts val="200"/>
                        </a:spcAft>
                      </a:pPr>
                      <a:endParaRPr lang="en-AU" sz="14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95.8</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spcBef>
                          <a:spcPts val="200"/>
                        </a:spcBef>
                        <a:spcAft>
                          <a:spcPts val="200"/>
                        </a:spcAft>
                      </a:pPr>
                      <a:r>
                        <a:rPr lang="en-US" sz="80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4196612974"/>
                  </a:ext>
                </a:extLst>
              </a:tr>
              <a:tr h="0">
                <a:tc>
                  <a:txBody>
                    <a:bodyPr/>
                    <a:lstStyle/>
                    <a:p>
                      <a:pPr>
                        <a:spcBef>
                          <a:spcPts val="200"/>
                        </a:spcBef>
                        <a:spcAft>
                          <a:spcPts val="200"/>
                        </a:spcAft>
                      </a:pPr>
                      <a:r>
                        <a:rPr lang="en-US" sz="1400" dirty="0">
                          <a:effectLst/>
                          <a:latin typeface="Tahoma" panose="020B0604030504040204" pitchFamily="34" charset="0"/>
                          <a:ea typeface="Times New Roman" panose="02020603050405020304" pitchFamily="18" charset="0"/>
                          <a:cs typeface="Times New Roman" panose="02020603050405020304" pitchFamily="18" charset="0"/>
                        </a:rPr>
                        <a:t>Informal liaison with employers</a:t>
                      </a:r>
                    </a:p>
                    <a:p>
                      <a:pPr>
                        <a:spcBef>
                          <a:spcPts val="200"/>
                        </a:spcBef>
                        <a:spcAft>
                          <a:spcPts val="200"/>
                        </a:spcAft>
                      </a:pPr>
                      <a:endParaRPr lang="en-AU" sz="14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 87.6</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043435543"/>
                  </a:ext>
                </a:extLst>
              </a:tr>
            </a:tbl>
          </a:graphicData>
        </a:graphic>
      </p:graphicFrame>
      <p:sp>
        <p:nvSpPr>
          <p:cNvPr id="5" name="TextBox 4"/>
          <p:cNvSpPr txBox="1"/>
          <p:nvPr/>
        </p:nvSpPr>
        <p:spPr>
          <a:xfrm>
            <a:off x="9940834" y="2286000"/>
            <a:ext cx="1959429" cy="3069771"/>
          </a:xfrm>
          <a:prstGeom prst="rect">
            <a:avLst/>
          </a:prstGeom>
          <a:noFill/>
        </p:spPr>
        <p:txBody>
          <a:bodyPr wrap="square" rtlCol="0">
            <a:spAutoFit/>
          </a:bodyPr>
          <a:lstStyle/>
          <a:p>
            <a:endParaRPr lang="en-AU" dirty="0"/>
          </a:p>
        </p:txBody>
      </p:sp>
      <p:graphicFrame>
        <p:nvGraphicFramePr>
          <p:cNvPr id="7" name="Table 6"/>
          <p:cNvGraphicFramePr>
            <a:graphicFrameLocks noGrp="1"/>
          </p:cNvGraphicFramePr>
          <p:nvPr>
            <p:extLst>
              <p:ext uri="{D42A27DB-BD31-4B8C-83A1-F6EECF244321}">
                <p14:modId xmlns:p14="http://schemas.microsoft.com/office/powerpoint/2010/main" val="1875827608"/>
              </p:ext>
            </p:extLst>
          </p:nvPr>
        </p:nvGraphicFramePr>
        <p:xfrm>
          <a:off x="9470571" y="3226527"/>
          <a:ext cx="2312126" cy="1777368"/>
        </p:xfrm>
        <a:graphic>
          <a:graphicData uri="http://schemas.openxmlformats.org/drawingml/2006/table">
            <a:tbl>
              <a:tblPr firstRow="1" firstCol="1" bandRow="1"/>
              <a:tblGrid>
                <a:gridCol w="1733686">
                  <a:extLst>
                    <a:ext uri="{9D8B030D-6E8A-4147-A177-3AD203B41FA5}">
                      <a16:colId xmlns:a16="http://schemas.microsoft.com/office/drawing/2014/main" val="1930431985"/>
                    </a:ext>
                  </a:extLst>
                </a:gridCol>
                <a:gridCol w="578440">
                  <a:extLst>
                    <a:ext uri="{9D8B030D-6E8A-4147-A177-3AD203B41FA5}">
                      <a16:colId xmlns:a16="http://schemas.microsoft.com/office/drawing/2014/main" val="3045507363"/>
                    </a:ext>
                  </a:extLst>
                </a:gridCol>
              </a:tblGrid>
              <a:tr h="227667">
                <a:tc gridSpan="2">
                  <a:txBody>
                    <a:bodyPr/>
                    <a:lstStyle/>
                    <a:p>
                      <a:pPr>
                        <a:lnSpc>
                          <a:spcPct val="107000"/>
                        </a:lnSpc>
                        <a:spcAft>
                          <a:spcPts val="0"/>
                        </a:spcAf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Key:</a:t>
                      </a:r>
                      <a:endParaRPr lang="en-AU"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1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en-A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7224268"/>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Degree </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961749276"/>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Degree, Diploma</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1311738514"/>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Diploma, Degree</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715210377"/>
                  </a:ext>
                </a:extLst>
              </a:tr>
              <a:tr h="227667">
                <a:tc>
                  <a:txBody>
                    <a:bodyPr/>
                    <a:lstStyle/>
                    <a:p>
                      <a:pPr>
                        <a:lnSpc>
                          <a:spcPct val="107000"/>
                        </a:lnSpc>
                        <a:spcAft>
                          <a:spcPts val="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Diploma</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6173227"/>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Cert IV, Dip</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1002208468"/>
                  </a:ext>
                </a:extLst>
              </a:tr>
              <a:tr h="227667">
                <a:tc>
                  <a:txBody>
                    <a:bodyPr/>
                    <a:lstStyle/>
                    <a:p>
                      <a:pPr>
                        <a:lnSpc>
                          <a:spcPct val="107000"/>
                        </a:lnSpc>
                        <a:spcAft>
                          <a:spcPts val="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Cert III, Cert IV</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180549598"/>
                  </a:ext>
                </a:extLst>
              </a:tr>
            </a:tbl>
          </a:graphicData>
        </a:graphic>
      </p:graphicFrame>
    </p:spTree>
    <p:extLst>
      <p:ext uri="{BB962C8B-B14F-4D97-AF65-F5344CB8AC3E}">
        <p14:creationId xmlns:p14="http://schemas.microsoft.com/office/powerpoint/2010/main" val="2245583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0452" y="312873"/>
            <a:ext cx="10515600" cy="1325563"/>
          </a:xfrm>
        </p:spPr>
        <p:txBody>
          <a:bodyPr>
            <a:normAutofit fontScale="90000"/>
          </a:bodyPr>
          <a:lstStyle/>
          <a:p>
            <a:br>
              <a:rPr lang="en-AU" sz="3100" b="1" dirty="0"/>
            </a:br>
            <a:r>
              <a:rPr lang="en-AU" sz="3100" b="1" dirty="0"/>
              <a:t>Participation in VET teaching/training P.D., last 12 months, ‘regularly or ‘sometimes’: Groups exceeding average attendance.</a:t>
            </a:r>
            <a:br>
              <a:rPr lang="en-AU" dirty="0"/>
            </a:b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3354445228"/>
              </p:ext>
            </p:extLst>
          </p:nvPr>
        </p:nvGraphicFramePr>
        <p:xfrm>
          <a:off x="1515291" y="1873518"/>
          <a:ext cx="7720149" cy="4062374"/>
        </p:xfrm>
        <a:graphic>
          <a:graphicData uri="http://schemas.openxmlformats.org/drawingml/2006/table">
            <a:tbl>
              <a:tblPr firstRow="1" firstCol="1" bandRow="1"/>
              <a:tblGrid>
                <a:gridCol w="3337565">
                  <a:extLst>
                    <a:ext uri="{9D8B030D-6E8A-4147-A177-3AD203B41FA5}">
                      <a16:colId xmlns:a16="http://schemas.microsoft.com/office/drawing/2014/main" val="2297493274"/>
                    </a:ext>
                  </a:extLst>
                </a:gridCol>
                <a:gridCol w="1269478">
                  <a:extLst>
                    <a:ext uri="{9D8B030D-6E8A-4147-A177-3AD203B41FA5}">
                      <a16:colId xmlns:a16="http://schemas.microsoft.com/office/drawing/2014/main" val="3915615592"/>
                    </a:ext>
                  </a:extLst>
                </a:gridCol>
                <a:gridCol w="1037702">
                  <a:extLst>
                    <a:ext uri="{9D8B030D-6E8A-4147-A177-3AD203B41FA5}">
                      <a16:colId xmlns:a16="http://schemas.microsoft.com/office/drawing/2014/main" val="3178051273"/>
                    </a:ext>
                  </a:extLst>
                </a:gridCol>
                <a:gridCol w="1141396">
                  <a:extLst>
                    <a:ext uri="{9D8B030D-6E8A-4147-A177-3AD203B41FA5}">
                      <a16:colId xmlns:a16="http://schemas.microsoft.com/office/drawing/2014/main" val="3097926055"/>
                    </a:ext>
                  </a:extLst>
                </a:gridCol>
                <a:gridCol w="934008">
                  <a:extLst>
                    <a:ext uri="{9D8B030D-6E8A-4147-A177-3AD203B41FA5}">
                      <a16:colId xmlns:a16="http://schemas.microsoft.com/office/drawing/2014/main" val="131705985"/>
                    </a:ext>
                  </a:extLst>
                </a:gridCol>
              </a:tblGrid>
              <a:tr h="696831">
                <a:tc>
                  <a:txBody>
                    <a:bodyPr/>
                    <a:lstStyle/>
                    <a:p>
                      <a:pPr>
                        <a:spcBef>
                          <a:spcPts val="400"/>
                        </a:spcBef>
                        <a:spcAft>
                          <a:spcPts val="400"/>
                        </a:spcAft>
                      </a:pPr>
                      <a:r>
                        <a:rPr lang="en-US" sz="800" b="1">
                          <a:effectLst/>
                          <a:latin typeface="Arial" panose="020B0604020202020204" pitchFamily="34" charset="0"/>
                          <a:ea typeface="Times New Roman" panose="02020603050405020304" pitchFamily="18" charset="0"/>
                          <a:cs typeface="Arial" panose="020B0604020202020204" pitchFamily="34" charset="0"/>
                        </a:rPr>
                        <a:t> </a:t>
                      </a:r>
                      <a:endParaRPr lang="en-AU" sz="85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40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Average attendance % </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overall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40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VET pedagogy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400"/>
                        </a:spcBef>
                        <a:spcAft>
                          <a:spcPts val="40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By industry </a:t>
                      </a:r>
                      <a:r>
                        <a:rPr lang="en-US" sz="1400" b="1" dirty="0" err="1">
                          <a:effectLst/>
                          <a:latin typeface="Arial" panose="020B0604020202020204" pitchFamily="34" charset="0"/>
                          <a:ea typeface="Times New Roman" panose="02020603050405020304" pitchFamily="18" charset="0"/>
                          <a:cs typeface="Arial" panose="020B0604020202020204" pitchFamily="34" charset="0"/>
                        </a:rPr>
                        <a:t>qual</a:t>
                      </a:r>
                      <a:r>
                        <a:rPr lang="en-US" sz="1400" b="1" dirty="0">
                          <a:effectLst/>
                          <a:latin typeface="Arial" panose="020B0604020202020204" pitchFamily="34" charset="0"/>
                          <a:ea typeface="Times New Roman" panose="02020603050405020304" pitchFamily="18" charset="0"/>
                          <a:cs typeface="Arial" panose="020B0604020202020204" pitchFamily="34" charset="0"/>
                        </a:rPr>
                        <a:t> </a:t>
                      </a:r>
                      <a:endParaRPr lang="en-AU"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276124"/>
                  </a:ext>
                </a:extLst>
              </a:tr>
              <a:tr h="0">
                <a:tc>
                  <a:txBody>
                    <a:bodyPr/>
                    <a:lstStyle/>
                    <a:p>
                      <a:pPr>
                        <a:spcBef>
                          <a:spcPts val="200"/>
                        </a:spcBef>
                        <a:spcAft>
                          <a:spcPts val="200"/>
                        </a:spcAft>
                      </a:pPr>
                      <a:r>
                        <a:rPr lang="en-US" sz="1500" b="1" dirty="0">
                          <a:effectLst/>
                          <a:latin typeface="Tahoma" panose="020B0604030504040204" pitchFamily="34" charset="0"/>
                          <a:ea typeface="Tahoma" panose="020B0604030504040204" pitchFamily="34" charset="0"/>
                          <a:cs typeface="Tahoma" panose="020B0604030504040204" pitchFamily="34" charset="0"/>
                        </a:rPr>
                        <a:t>Formal Activities</a:t>
                      </a:r>
                      <a:endParaRPr lang="en-AU" sz="1500" dirty="0">
                        <a:effectLst/>
                        <a:latin typeface="Tahoma" panose="020B0604030504040204" pitchFamily="34" charset="0"/>
                        <a:ea typeface="Tahoma" panose="020B0604030504040204" pitchFamily="34" charset="0"/>
                        <a:cs typeface="Tahoma" panose="020B0604030504040204" pitchFamily="34" charset="0"/>
                      </a:endParaRPr>
                    </a:p>
                    <a:p>
                      <a:pPr>
                        <a:spcBef>
                          <a:spcPts val="200"/>
                        </a:spcBef>
                        <a:spcAft>
                          <a:spcPts val="200"/>
                        </a:spcAft>
                      </a:pPr>
                      <a:r>
                        <a:rPr lang="en-US" sz="1500" dirty="0">
                          <a:effectLst/>
                          <a:latin typeface="Tahoma" panose="020B0604030504040204" pitchFamily="34" charset="0"/>
                          <a:ea typeface="Tahoma" panose="020B0604030504040204" pitchFamily="34" charset="0"/>
                          <a:cs typeface="Tahoma" panose="020B0604030504040204" pitchFamily="34" charset="0"/>
                        </a:rPr>
                        <a:t>Conferences</a:t>
                      </a:r>
                      <a:endParaRPr lang="en-AU" sz="15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a:effectLst/>
                          <a:latin typeface="Arial" panose="020B0604020202020204" pitchFamily="34" charset="0"/>
                          <a:ea typeface="Times New Roman" panose="02020603050405020304" pitchFamily="18" charset="0"/>
                          <a:cs typeface="Times New Roman" panose="02020603050405020304" pitchFamily="18" charset="0"/>
                        </a:rPr>
                        <a:t>52.7</a:t>
                      </a:r>
                      <a:endParaRPr lang="en-AU" sz="16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09750072"/>
                  </a:ext>
                </a:extLst>
              </a:tr>
              <a:tr h="0">
                <a:tc>
                  <a:txBody>
                    <a:bodyPr/>
                    <a:lstStyle/>
                    <a:p>
                      <a:pPr>
                        <a:spcBef>
                          <a:spcPts val="200"/>
                        </a:spcBef>
                        <a:spcAft>
                          <a:spcPts val="200"/>
                        </a:spcAft>
                      </a:pPr>
                      <a:r>
                        <a:rPr lang="en-US" sz="1500" dirty="0">
                          <a:effectLst/>
                          <a:latin typeface="Tahoma" panose="020B0604030504040204" pitchFamily="34" charset="0"/>
                          <a:ea typeface="Tahoma" panose="020B0604030504040204" pitchFamily="34" charset="0"/>
                          <a:cs typeface="Tahoma" panose="020B0604030504040204" pitchFamily="34" charset="0"/>
                        </a:rPr>
                        <a:t>Short courses, seminars or workshops </a:t>
                      </a:r>
                      <a:r>
                        <a:rPr lang="en-US" sz="1500" b="1" dirty="0">
                          <a:effectLst/>
                          <a:latin typeface="Tahoma" panose="020B0604030504040204" pitchFamily="34" charset="0"/>
                          <a:ea typeface="Tahoma" panose="020B0604030504040204" pitchFamily="34" charset="0"/>
                          <a:cs typeface="Tahoma" panose="020B0604030504040204" pitchFamily="34" charset="0"/>
                        </a:rPr>
                        <a:t>within the RTO</a:t>
                      </a:r>
                      <a:endParaRPr lang="en-AU" sz="1500" b="1"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a:effectLst/>
                          <a:latin typeface="Arial" panose="020B0604020202020204" pitchFamily="34" charset="0"/>
                          <a:ea typeface="Times New Roman" panose="02020603050405020304" pitchFamily="18" charset="0"/>
                          <a:cs typeface="Times New Roman" panose="02020603050405020304" pitchFamily="18" charset="0"/>
                        </a:rPr>
                        <a:t>71.6</a:t>
                      </a:r>
                      <a:endParaRPr lang="en-AU" sz="16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681913355"/>
                  </a:ext>
                </a:extLst>
              </a:tr>
              <a:tr h="0">
                <a:tc>
                  <a:txBody>
                    <a:bodyPr/>
                    <a:lstStyle/>
                    <a:p>
                      <a:pPr>
                        <a:spcBef>
                          <a:spcPts val="200"/>
                        </a:spcBef>
                        <a:spcAft>
                          <a:spcPts val="200"/>
                        </a:spcAft>
                      </a:pPr>
                      <a:r>
                        <a:rPr lang="en-US" sz="1500" dirty="0">
                          <a:effectLst/>
                          <a:latin typeface="Tahoma" panose="020B0604030504040204" pitchFamily="34" charset="0"/>
                          <a:ea typeface="Tahoma" panose="020B0604030504040204" pitchFamily="34" charset="0"/>
                          <a:cs typeface="Tahoma" panose="020B0604030504040204" pitchFamily="34" charset="0"/>
                        </a:rPr>
                        <a:t>Short courses, seminars or workshops </a:t>
                      </a:r>
                      <a:r>
                        <a:rPr lang="en-US" sz="1500" b="1" dirty="0">
                          <a:effectLst/>
                          <a:latin typeface="Tahoma" panose="020B0604030504040204" pitchFamily="34" charset="0"/>
                          <a:ea typeface="Tahoma" panose="020B0604030504040204" pitchFamily="34" charset="0"/>
                          <a:cs typeface="Tahoma" panose="020B0604030504040204" pitchFamily="34" charset="0"/>
                        </a:rPr>
                        <a:t>outside the RTO</a:t>
                      </a:r>
                      <a:endParaRPr lang="en-AU" sz="1500" b="1"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a:effectLst/>
                          <a:latin typeface="Arial" panose="020B0604020202020204" pitchFamily="34" charset="0"/>
                          <a:ea typeface="Times New Roman" panose="02020603050405020304" pitchFamily="18" charset="0"/>
                          <a:cs typeface="Times New Roman" panose="02020603050405020304" pitchFamily="18" charset="0"/>
                        </a:rPr>
                        <a:t>61.7</a:t>
                      </a:r>
                      <a:endParaRPr lang="en-AU" sz="16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650883516"/>
                  </a:ext>
                </a:extLst>
              </a:tr>
              <a:tr h="0">
                <a:tc>
                  <a:txBody>
                    <a:bodyPr/>
                    <a:lstStyle/>
                    <a:p>
                      <a:pPr>
                        <a:spcBef>
                          <a:spcPts val="200"/>
                        </a:spcBef>
                        <a:spcAft>
                          <a:spcPts val="200"/>
                        </a:spcAft>
                      </a:pPr>
                      <a:r>
                        <a:rPr lang="en-US" sz="1500" dirty="0">
                          <a:effectLst/>
                          <a:latin typeface="Tahoma" panose="020B0604030504040204" pitchFamily="34" charset="0"/>
                          <a:ea typeface="Tahoma" panose="020B0604030504040204" pitchFamily="34" charset="0"/>
                          <a:cs typeface="Tahoma" panose="020B0604030504040204" pitchFamily="34" charset="0"/>
                        </a:rPr>
                        <a:t>Formally constituted community of practice</a:t>
                      </a:r>
                      <a:endParaRPr lang="en-AU" sz="15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37.6</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744395003"/>
                  </a:ext>
                </a:extLst>
              </a:tr>
              <a:tr h="0">
                <a:tc>
                  <a:txBody>
                    <a:bodyPr/>
                    <a:lstStyle/>
                    <a:p>
                      <a:pPr>
                        <a:spcBef>
                          <a:spcPts val="200"/>
                        </a:spcBef>
                        <a:spcAft>
                          <a:spcPts val="200"/>
                        </a:spcAft>
                      </a:pPr>
                      <a:r>
                        <a:rPr lang="en-US" sz="1500" b="1"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Informal activities</a:t>
                      </a:r>
                      <a:endParaRPr lang="en-AU" sz="1500" b="1"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a:spcBef>
                          <a:spcPts val="200"/>
                        </a:spcBef>
                        <a:spcAft>
                          <a:spcPts val="200"/>
                        </a:spcAft>
                      </a:pPr>
                      <a:r>
                        <a:rPr lang="en-US"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RTO electronic or non-electronic newsletters/noticeboards</a:t>
                      </a:r>
                      <a:endParaRPr lang="en-AU"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a:effectLst/>
                          <a:latin typeface="Arial" panose="020B0604020202020204" pitchFamily="34" charset="0"/>
                          <a:ea typeface="Times New Roman" panose="02020603050405020304" pitchFamily="18" charset="0"/>
                          <a:cs typeface="Times New Roman" panose="02020603050405020304" pitchFamily="18" charset="0"/>
                        </a:rPr>
                        <a:t>81.3</a:t>
                      </a:r>
                      <a:endParaRPr lang="en-AU" sz="16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745592027"/>
                  </a:ext>
                </a:extLst>
              </a:tr>
              <a:tr h="383583">
                <a:tc>
                  <a:txBody>
                    <a:bodyPr/>
                    <a:lstStyle/>
                    <a:p>
                      <a:pPr>
                        <a:spcBef>
                          <a:spcPts val="200"/>
                        </a:spcBef>
                        <a:spcAft>
                          <a:spcPts val="200"/>
                        </a:spcAft>
                      </a:pPr>
                      <a:r>
                        <a:rPr lang="en-US"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Email lists, blogs or similar</a:t>
                      </a:r>
                      <a:endParaRPr lang="en-AU"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77.1</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196612974"/>
                  </a:ext>
                </a:extLst>
              </a:tr>
              <a:tr h="365760">
                <a:tc>
                  <a:txBody>
                    <a:bodyPr/>
                    <a:lstStyle/>
                    <a:p>
                      <a:pPr>
                        <a:spcBef>
                          <a:spcPts val="200"/>
                        </a:spcBef>
                        <a:spcAft>
                          <a:spcPts val="200"/>
                        </a:spcAft>
                      </a:pPr>
                      <a:r>
                        <a:rPr lang="en-US"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Own reading</a:t>
                      </a:r>
                      <a:endParaRPr lang="en-AU" sz="15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85.8</a:t>
                      </a:r>
                      <a:endParaRPr lang="en-AU" sz="16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spcBef>
                          <a:spcPts val="200"/>
                        </a:spcBef>
                        <a:spcAft>
                          <a:spcPts val="200"/>
                        </a:spcAft>
                      </a:pPr>
                      <a:r>
                        <a:rPr lang="en-US" sz="800" dirty="0">
                          <a:effectLst/>
                          <a:latin typeface="Tahoma" panose="020B0604030504040204" pitchFamily="34" charset="0"/>
                          <a:ea typeface="Times New Roman" panose="02020603050405020304" pitchFamily="18" charset="0"/>
                          <a:cs typeface="Times New Roman" panose="02020603050405020304" pitchFamily="18" charset="0"/>
                        </a:rPr>
                        <a:t> </a:t>
                      </a:r>
                      <a:endParaRPr lang="en-AU" sz="8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043435543"/>
                  </a:ext>
                </a:extLst>
              </a:tr>
            </a:tbl>
          </a:graphicData>
        </a:graphic>
      </p:graphicFrame>
      <p:sp>
        <p:nvSpPr>
          <p:cNvPr id="5" name="TextBox 4"/>
          <p:cNvSpPr txBox="1"/>
          <p:nvPr/>
        </p:nvSpPr>
        <p:spPr>
          <a:xfrm>
            <a:off x="9940834" y="2286000"/>
            <a:ext cx="1959429" cy="3069771"/>
          </a:xfrm>
          <a:prstGeom prst="rect">
            <a:avLst/>
          </a:prstGeom>
          <a:noFill/>
        </p:spPr>
        <p:txBody>
          <a:bodyPr wrap="square" rtlCol="0">
            <a:spAutoFit/>
          </a:bodyPr>
          <a:lstStyle/>
          <a:p>
            <a:endParaRPr lang="en-AU" dirty="0"/>
          </a:p>
        </p:txBody>
      </p:sp>
      <p:graphicFrame>
        <p:nvGraphicFramePr>
          <p:cNvPr id="7" name="Table 6"/>
          <p:cNvGraphicFramePr>
            <a:graphicFrameLocks noGrp="1"/>
          </p:cNvGraphicFramePr>
          <p:nvPr>
            <p:extLst>
              <p:ext uri="{D42A27DB-BD31-4B8C-83A1-F6EECF244321}">
                <p14:modId xmlns:p14="http://schemas.microsoft.com/office/powerpoint/2010/main" val="1925058633"/>
              </p:ext>
            </p:extLst>
          </p:nvPr>
        </p:nvGraphicFramePr>
        <p:xfrm>
          <a:off x="9470571" y="3226527"/>
          <a:ext cx="2312126" cy="1777368"/>
        </p:xfrm>
        <a:graphic>
          <a:graphicData uri="http://schemas.openxmlformats.org/drawingml/2006/table">
            <a:tbl>
              <a:tblPr firstRow="1" firstCol="1" bandRow="1"/>
              <a:tblGrid>
                <a:gridCol w="1733686">
                  <a:extLst>
                    <a:ext uri="{9D8B030D-6E8A-4147-A177-3AD203B41FA5}">
                      <a16:colId xmlns:a16="http://schemas.microsoft.com/office/drawing/2014/main" val="1930431985"/>
                    </a:ext>
                  </a:extLst>
                </a:gridCol>
                <a:gridCol w="578440">
                  <a:extLst>
                    <a:ext uri="{9D8B030D-6E8A-4147-A177-3AD203B41FA5}">
                      <a16:colId xmlns:a16="http://schemas.microsoft.com/office/drawing/2014/main" val="3045507363"/>
                    </a:ext>
                  </a:extLst>
                </a:gridCol>
              </a:tblGrid>
              <a:tr h="227667">
                <a:tc gridSpan="2">
                  <a:txBody>
                    <a:bodyPr/>
                    <a:lstStyle/>
                    <a:p>
                      <a:pPr>
                        <a:lnSpc>
                          <a:spcPct val="107000"/>
                        </a:lnSpc>
                        <a:spcAft>
                          <a:spcPts val="0"/>
                        </a:spcAf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Key:</a:t>
                      </a:r>
                      <a:endParaRPr lang="en-AU"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1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en-A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7224268"/>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Degree </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961749276"/>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Degree, Diploma</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1311738514"/>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Diploma, Degree</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715210377"/>
                  </a:ext>
                </a:extLst>
              </a:tr>
              <a:tr h="227667">
                <a:tc>
                  <a:txBody>
                    <a:bodyPr/>
                    <a:lstStyle/>
                    <a:p>
                      <a:pPr>
                        <a:lnSpc>
                          <a:spcPct val="107000"/>
                        </a:lnSpc>
                        <a:spcAft>
                          <a:spcPts val="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Diploma</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6173227"/>
                  </a:ext>
                </a:extLst>
              </a:tr>
              <a:tr h="227667">
                <a:tc>
                  <a:txBody>
                    <a:bodyPr/>
                    <a:lstStyle/>
                    <a:p>
                      <a:pPr>
                        <a:lnSpc>
                          <a:spcPct val="107000"/>
                        </a:lnSpc>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Cert IV, Dip</a:t>
                      </a:r>
                      <a:endParaRPr lang="en-A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1002208468"/>
                  </a:ext>
                </a:extLst>
              </a:tr>
              <a:tr h="227667">
                <a:tc>
                  <a:txBody>
                    <a:bodyPr/>
                    <a:lstStyle/>
                    <a:p>
                      <a:pPr>
                        <a:lnSpc>
                          <a:spcPct val="107000"/>
                        </a:lnSpc>
                        <a:spcAft>
                          <a:spcPts val="0"/>
                        </a:spcAf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Cert III, Cert IV</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180549598"/>
                  </a:ext>
                </a:extLst>
              </a:tr>
            </a:tbl>
          </a:graphicData>
        </a:graphic>
      </p:graphicFrame>
    </p:spTree>
    <p:extLst>
      <p:ext uri="{BB962C8B-B14F-4D97-AF65-F5344CB8AC3E}">
        <p14:creationId xmlns:p14="http://schemas.microsoft.com/office/powerpoint/2010/main" val="3625356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3600" dirty="0"/>
              <a:t>Participation in 10  or more external PD events in the last 12 months by highest industry and highest VET pedagogy qual.</a:t>
            </a:r>
          </a:p>
        </p:txBody>
      </p:sp>
      <p:graphicFrame>
        <p:nvGraphicFramePr>
          <p:cNvPr id="4" name="Content Placeholder 3"/>
          <p:cNvGraphicFramePr>
            <a:graphicFrameLocks noGrp="1"/>
          </p:cNvGraphicFramePr>
          <p:nvPr>
            <p:ph idx="1"/>
            <p:extLst/>
          </p:nvPr>
        </p:nvGraphicFramePr>
        <p:xfrm>
          <a:off x="323557" y="1825623"/>
          <a:ext cx="5908431" cy="40828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nvPr>
        </p:nvGraphicFramePr>
        <p:xfrm>
          <a:off x="5951949" y="1929008"/>
          <a:ext cx="5780505" cy="39794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6553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Does PD need tailoring to different qualification levels?</a:t>
            </a:r>
          </a:p>
        </p:txBody>
      </p:sp>
      <p:sp>
        <p:nvSpPr>
          <p:cNvPr id="3" name="Content Placeholder 2"/>
          <p:cNvSpPr>
            <a:spLocks noGrp="1"/>
          </p:cNvSpPr>
          <p:nvPr>
            <p:ph idx="1"/>
          </p:nvPr>
        </p:nvSpPr>
        <p:spPr/>
        <p:txBody>
          <a:bodyPr>
            <a:normAutofit fontScale="92500" lnSpcReduction="20000"/>
          </a:bodyPr>
          <a:lstStyle/>
          <a:p>
            <a:r>
              <a:rPr lang="en-AU" dirty="0"/>
              <a:t>When asked to comment on a particular </a:t>
            </a:r>
            <a:r>
              <a:rPr lang="en-AU" b="1" dirty="0"/>
              <a:t>external</a:t>
            </a:r>
            <a:r>
              <a:rPr lang="en-AU" dirty="0"/>
              <a:t> PD event of their choice (with one of the three major providers of PD), </a:t>
            </a:r>
          </a:p>
          <a:p>
            <a:pPr marL="627063" indent="-320675">
              <a:buFont typeface="Wingdings" panose="05000000000000000000" pitchFamily="2" charset="2"/>
              <a:buChar char="q"/>
            </a:pPr>
            <a:r>
              <a:rPr lang="en-AU" dirty="0"/>
              <a:t>People with degrees in VET pedagogy were more likely to say it was at too low a level (20% compared with 11% of people with only a Cert IV TAE). But still 90% found the event valuable. </a:t>
            </a:r>
          </a:p>
          <a:p>
            <a:pPr marL="627063" indent="-411163">
              <a:buFont typeface="Wingdings" panose="05000000000000000000" pitchFamily="2" charset="2"/>
              <a:buChar char="q"/>
            </a:pPr>
            <a:r>
              <a:rPr lang="en-AU" dirty="0"/>
              <a:t>People with Masters were least likely to find the events valuable (but still 72% satisfaction). </a:t>
            </a:r>
          </a:p>
          <a:p>
            <a:pPr marL="0" indent="0">
              <a:buNone/>
            </a:pPr>
            <a:r>
              <a:rPr lang="en-AU" i="1" dirty="0"/>
              <a:t>The PD case studies did not provide conclusive evidence, and data kept by RTOs was not available for analysis by qualification level. Several managers and teachers said that higher qualifications increase self-confidence in attending PD events. There were differences by discipline area, which sometimes linked to qual levels. We have not yet analysed all the qualitative responses in the surveys. </a:t>
            </a:r>
          </a:p>
          <a:p>
            <a:endParaRPr lang="en-AU" dirty="0"/>
          </a:p>
        </p:txBody>
      </p:sp>
    </p:spTree>
    <p:extLst>
      <p:ext uri="{BB962C8B-B14F-4D97-AF65-F5344CB8AC3E}">
        <p14:creationId xmlns:p14="http://schemas.microsoft.com/office/powerpoint/2010/main" val="1914409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Delphi process: Expert feedback</a:t>
            </a:r>
          </a:p>
        </p:txBody>
      </p:sp>
      <p:sp>
        <p:nvSpPr>
          <p:cNvPr id="3" name="Content Placeholder 2"/>
          <p:cNvSpPr>
            <a:spLocks noGrp="1"/>
          </p:cNvSpPr>
          <p:nvPr>
            <p:ph sz="half" idx="1"/>
          </p:nvPr>
        </p:nvSpPr>
        <p:spPr>
          <a:xfrm>
            <a:off x="940526" y="1825625"/>
            <a:ext cx="5355770" cy="4351338"/>
          </a:xfrm>
        </p:spPr>
        <p:txBody>
          <a:bodyPr>
            <a:normAutofit fontScale="85000" lnSpcReduction="10000"/>
          </a:bodyPr>
          <a:lstStyle/>
          <a:p>
            <a:pPr marL="0" indent="0">
              <a:buNone/>
            </a:pPr>
            <a:r>
              <a:rPr lang="en-AU" dirty="0"/>
              <a:t>Named after the Oracle at Delphi in ancient Greece, it refers to consultation with experts. When used in research, it involves successive consultation with experts in the field. </a:t>
            </a:r>
          </a:p>
          <a:p>
            <a:pPr marL="0" indent="0">
              <a:buNone/>
            </a:pPr>
            <a:r>
              <a:rPr lang="en-AU" dirty="0"/>
              <a:t>… these days it means Survey Monkey! </a:t>
            </a:r>
          </a:p>
          <a:p>
            <a:pPr marL="0" indent="0">
              <a:buNone/>
            </a:pPr>
            <a:r>
              <a:rPr lang="en-AU" dirty="0"/>
              <a:t>Three-phase on-line survey to feed back results and explore implications. </a:t>
            </a:r>
          </a:p>
          <a:p>
            <a:pPr marL="0" indent="0">
              <a:buNone/>
            </a:pPr>
            <a:r>
              <a:rPr lang="en-AU" sz="2600" dirty="0"/>
              <a:t>1. Policy officials &amp; other stakeholders (n=36)</a:t>
            </a:r>
          </a:p>
          <a:p>
            <a:pPr marL="0" indent="0">
              <a:buNone/>
            </a:pPr>
            <a:r>
              <a:rPr lang="en-AU" sz="2600" dirty="0"/>
              <a:t>2. Training provider managers (n=34)</a:t>
            </a:r>
          </a:p>
          <a:p>
            <a:pPr marL="0" indent="0">
              <a:buNone/>
            </a:pPr>
            <a:r>
              <a:rPr lang="en-AU" i="1" dirty="0">
                <a:solidFill>
                  <a:srgbClr val="FF0000"/>
                </a:solidFill>
              </a:rPr>
              <a:t>Response rates: Round 1 - 73%; Round 2 - 57%; Round 3 likely to be just under 50%.</a:t>
            </a:r>
          </a:p>
          <a:p>
            <a:endParaRPr lang="en-AU" dirty="0"/>
          </a:p>
          <a:p>
            <a:endParaRPr lang="en-AU"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75083" y="1946366"/>
            <a:ext cx="5320323" cy="3605347"/>
          </a:xfrm>
        </p:spPr>
      </p:pic>
    </p:spTree>
    <p:extLst>
      <p:ext uri="{BB962C8B-B14F-4D97-AF65-F5344CB8AC3E}">
        <p14:creationId xmlns:p14="http://schemas.microsoft.com/office/powerpoint/2010/main" val="3497518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Findings from the Delphi process: 1 </a:t>
            </a:r>
            <a:br>
              <a:rPr lang="en-AU" dirty="0"/>
            </a:br>
            <a:r>
              <a:rPr lang="en-AU" sz="3000" dirty="0"/>
              <a:t>(Delphi 1 survey)</a:t>
            </a: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AU" dirty="0"/>
              <a:t>Stakeholders validated, from their own experience, the findings that higher level qualifications for VET teachers do make a difference to teaching quality.</a:t>
            </a:r>
          </a:p>
          <a:p>
            <a:pPr marL="514350" indent="-514350">
              <a:buFont typeface="+mj-lt"/>
              <a:buAutoNum type="arabicPeriod"/>
            </a:pPr>
            <a:r>
              <a:rPr lang="en-AU" dirty="0"/>
              <a:t>Stakeholders report that the VET sector would find it more palatable to accept the beneficial effects of higher-level qualifications in teachers’ industry/discipline area than qualifications in VET pedagogy.</a:t>
            </a:r>
          </a:p>
          <a:p>
            <a:pPr marL="514350" indent="-514350">
              <a:buFont typeface="+mj-lt"/>
              <a:buAutoNum type="arabicPeriod"/>
            </a:pPr>
            <a:r>
              <a:rPr lang="en-AU" dirty="0"/>
              <a:t>Some resistance is to be expected to any potential moves to increase requirements for qualification for VET teachers, especially to degree level.</a:t>
            </a:r>
          </a:p>
          <a:p>
            <a:pPr marL="514350" indent="-514350">
              <a:buFont typeface="+mj-lt"/>
              <a:buAutoNum type="arabicPeriod"/>
            </a:pPr>
            <a:r>
              <a:rPr lang="en-AU"/>
              <a:t>Each </a:t>
            </a:r>
            <a:r>
              <a:rPr lang="en-AU" dirty="0"/>
              <a:t>of the project’s six Key Findings is likely to have some effect in the VET sector, with over half of respondents for each finding saying they would definitely or possibly take action as a result.</a:t>
            </a:r>
          </a:p>
          <a:p>
            <a:endParaRPr lang="en-AU" dirty="0"/>
          </a:p>
        </p:txBody>
      </p:sp>
    </p:spTree>
    <p:extLst>
      <p:ext uri="{BB962C8B-B14F-4D97-AF65-F5344CB8AC3E}">
        <p14:creationId xmlns:p14="http://schemas.microsoft.com/office/powerpoint/2010/main" val="3111294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No, not that sort of quoll!</a:t>
            </a:r>
          </a:p>
        </p:txBody>
      </p:sp>
      <p:pic>
        <p:nvPicPr>
          <p:cNvPr id="5" name="Content Placeholder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838200" y="2364772"/>
            <a:ext cx="4373880" cy="2762834"/>
          </a:xfrm>
          <a:prstGeom prst="rect">
            <a:avLst/>
          </a:prstGeom>
          <a:noFill/>
          <a:extLst>
            <a:ext uri="{909E8E84-426E-40DD-AFC4-6F175D3DCCD1}">
              <a14:hiddenFill xmlns:a14="http://schemas.microsoft.com/office/drawing/2010/main">
                <a:solidFill>
                  <a:srgbClr val="FFFFFF"/>
                </a:solidFill>
              </a14:hiddenFill>
            </a:ext>
          </a:extLst>
        </p:spPr>
      </p:pic>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6515410" y="1627809"/>
            <a:ext cx="4666396" cy="3754088"/>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Straight Arrow Connector 13"/>
          <p:cNvCxnSpPr/>
          <p:nvPr/>
        </p:nvCxnSpPr>
        <p:spPr>
          <a:xfrm>
            <a:off x="4193177" y="3746189"/>
            <a:ext cx="0" cy="551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029200" y="2821577"/>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66206" y="1772807"/>
            <a:ext cx="4373880" cy="369120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38200" y="1759744"/>
            <a:ext cx="4700451" cy="387034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402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Findings from the Delphi process: 2 </a:t>
            </a:r>
            <a:br>
              <a:rPr lang="en-AU" dirty="0"/>
            </a:br>
            <a:r>
              <a:rPr lang="en-AU" sz="3000" dirty="0"/>
              <a:t>(Delphi 2 survey)</a:t>
            </a:r>
            <a:endParaRPr lang="en-AU" dirty="0"/>
          </a:p>
        </p:txBody>
      </p:sp>
      <p:sp>
        <p:nvSpPr>
          <p:cNvPr id="3" name="Content Placeholder 2"/>
          <p:cNvSpPr>
            <a:spLocks noGrp="1"/>
          </p:cNvSpPr>
          <p:nvPr>
            <p:ph idx="1"/>
          </p:nvPr>
        </p:nvSpPr>
        <p:spPr/>
        <p:txBody>
          <a:bodyPr/>
          <a:lstStyle/>
          <a:p>
            <a:pPr marL="514350" indent="-514350">
              <a:buFont typeface="+mj-lt"/>
              <a:buAutoNum type="arabicPeriod" startAt="5"/>
            </a:pPr>
            <a:r>
              <a:rPr lang="en-AU" dirty="0"/>
              <a:t>Over half of respondents thought that the minimum VET pedagogy qualification should be increased for VET teachers and trainers, especially for full-timers and existing staff.</a:t>
            </a:r>
          </a:p>
          <a:p>
            <a:pPr marL="514350" indent="-514350">
              <a:buFont typeface="+mj-lt"/>
              <a:buAutoNum type="arabicPeriod" startAt="5"/>
            </a:pPr>
            <a:r>
              <a:rPr lang="en-AU" dirty="0"/>
              <a:t>VET pedagogy degrees and professional development (external and internal) are seen as the three best ways for VET teachers to develop specific VET teaching and assessment-related skills.</a:t>
            </a:r>
          </a:p>
          <a:p>
            <a:pPr marL="514350" indent="-514350">
              <a:buFont typeface="+mj-lt"/>
              <a:buAutoNum type="arabicPeriod" startAt="5"/>
            </a:pPr>
            <a:r>
              <a:rPr lang="en-AU" dirty="0"/>
              <a:t>Respondents are looking for a national body to assist with teacher/trainer qualifications and professional development.</a:t>
            </a:r>
          </a:p>
          <a:p>
            <a:endParaRPr lang="en-AU" dirty="0"/>
          </a:p>
        </p:txBody>
      </p:sp>
    </p:spTree>
    <p:extLst>
      <p:ext uri="{BB962C8B-B14F-4D97-AF65-F5344CB8AC3E}">
        <p14:creationId xmlns:p14="http://schemas.microsoft.com/office/powerpoint/2010/main" val="4085657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What is Delphi 3 about? (Closes this week)</a:t>
            </a:r>
            <a:endParaRPr lang="en-AU" sz="3800" i="1" dirty="0"/>
          </a:p>
        </p:txBody>
      </p:sp>
      <p:sp>
        <p:nvSpPr>
          <p:cNvPr id="3" name="Content Placeholder 2"/>
          <p:cNvSpPr>
            <a:spLocks noGrp="1"/>
          </p:cNvSpPr>
          <p:nvPr>
            <p:ph idx="1"/>
          </p:nvPr>
        </p:nvSpPr>
        <p:spPr/>
        <p:txBody>
          <a:bodyPr>
            <a:normAutofit fontScale="92500" lnSpcReduction="20000"/>
          </a:bodyPr>
          <a:lstStyle/>
          <a:p>
            <a:pPr marL="0" indent="0">
              <a:buNone/>
            </a:pPr>
            <a:r>
              <a:rPr lang="en-AU" i="1" dirty="0"/>
              <a:t>Using the actions, issues and ideas put forward by respondents in Delphi 1 </a:t>
            </a:r>
            <a:r>
              <a:rPr lang="en-AU" i="1"/>
              <a:t>and Delphi 2 …</a:t>
            </a:r>
            <a:endParaRPr lang="en-AU" dirty="0"/>
          </a:p>
          <a:p>
            <a:r>
              <a:rPr lang="en-AU" dirty="0"/>
              <a:t>The most significant barriers to /facilitators for identified action on Key Findings;</a:t>
            </a:r>
          </a:p>
          <a:p>
            <a:r>
              <a:rPr lang="en-AU" dirty="0"/>
              <a:t>More specific questions about appropriate qualifications for different groups of VET teacher (type of contract, new versus existing, etc);</a:t>
            </a:r>
          </a:p>
          <a:p>
            <a:r>
              <a:rPr lang="en-AU" dirty="0"/>
              <a:t>Questions about each of the three VET pedagogy qualification levels (Cert IV, Dip VET and Degree);</a:t>
            </a:r>
          </a:p>
          <a:p>
            <a:r>
              <a:rPr lang="en-AU" dirty="0"/>
              <a:t>Question about appropriate levels of industry/discipline level quals;</a:t>
            </a:r>
          </a:p>
          <a:p>
            <a:r>
              <a:rPr lang="en-AU" dirty="0"/>
              <a:t>If a national body was established to oversee VET teachers quals and/or PD, what should its functions be?</a:t>
            </a:r>
          </a:p>
          <a:p>
            <a:r>
              <a:rPr lang="en-AU" dirty="0"/>
              <a:t>What might be done with the results of this project?</a:t>
            </a:r>
          </a:p>
          <a:p>
            <a:endParaRPr lang="en-AU" dirty="0"/>
          </a:p>
        </p:txBody>
      </p:sp>
    </p:spTree>
    <p:extLst>
      <p:ext uri="{BB962C8B-B14F-4D97-AF65-F5344CB8AC3E}">
        <p14:creationId xmlns:p14="http://schemas.microsoft.com/office/powerpoint/2010/main" val="1808207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Strong support from most Delphi participants – but also some opposition.</a:t>
            </a:r>
          </a:p>
        </p:txBody>
      </p:sp>
      <p:sp>
        <p:nvSpPr>
          <p:cNvPr id="3" name="Content Placeholder 2"/>
          <p:cNvSpPr>
            <a:spLocks noGrp="1"/>
          </p:cNvSpPr>
          <p:nvPr>
            <p:ph idx="1"/>
          </p:nvPr>
        </p:nvSpPr>
        <p:spPr>
          <a:xfrm>
            <a:off x="838200" y="1825625"/>
            <a:ext cx="10515600" cy="4614364"/>
          </a:xfrm>
        </p:spPr>
        <p:txBody>
          <a:bodyPr>
            <a:normAutofit fontScale="85000" lnSpcReduction="20000"/>
          </a:bodyPr>
          <a:lstStyle/>
          <a:p>
            <a:pPr marL="0" indent="0">
              <a:buNone/>
            </a:pPr>
            <a:r>
              <a:rPr lang="en-AU" dirty="0"/>
              <a:t>Opposition: Delphi survey comment from an RTO respondent: </a:t>
            </a:r>
          </a:p>
          <a:p>
            <a:pPr marL="0" indent="0">
              <a:spcAft>
                <a:spcPts val="600"/>
              </a:spcAft>
              <a:buNone/>
            </a:pPr>
            <a:r>
              <a:rPr lang="en-AU" i="1" dirty="0"/>
              <a:t>I am very pleased that this research has been undertaken but would be horrified if significant changes to the VET ‘architecture’ were introduced as a result of such a limited study. </a:t>
            </a:r>
          </a:p>
          <a:p>
            <a:pPr marL="0" indent="0">
              <a:buNone/>
            </a:pPr>
            <a:r>
              <a:rPr lang="en-AU" dirty="0"/>
              <a:t>Email from a Delphi respondent who is CEO of a community college: </a:t>
            </a:r>
          </a:p>
          <a:p>
            <a:pPr marL="0" indent="0">
              <a:buNone/>
            </a:pPr>
            <a:r>
              <a:rPr lang="en-AU" i="1" dirty="0"/>
              <a:t>Sorry, I can't justify wasting any more time on such an irrelevant, self-referential piece of rubbish research. This is the very sort of thing that perpetuates the increasing irrelevance of VET to the real world. What a shame that "evidence based research" is just used to circulate among the same old self-interested and self-involved club. Another wasted public funded exercise in academic self justification. You should be ashamed of yourselves. Listen to INDUSTRY and COMMUNITY, not to the very VET operators who created the problem in the first place. But then again, the VET Research Club depends on the VET Practitioners Club to survive, so why would you want anything to change?</a:t>
            </a:r>
          </a:p>
          <a:p>
            <a:endParaRPr lang="en-AU" dirty="0"/>
          </a:p>
        </p:txBody>
      </p:sp>
    </p:spTree>
    <p:extLst>
      <p:ext uri="{BB962C8B-B14F-4D97-AF65-F5344CB8AC3E}">
        <p14:creationId xmlns:p14="http://schemas.microsoft.com/office/powerpoint/2010/main" val="3007466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Supportive statements</a:t>
            </a:r>
          </a:p>
        </p:txBody>
      </p:sp>
      <p:sp>
        <p:nvSpPr>
          <p:cNvPr id="3" name="Content Placeholder 2"/>
          <p:cNvSpPr>
            <a:spLocks noGrp="1"/>
          </p:cNvSpPr>
          <p:nvPr>
            <p:ph idx="1"/>
          </p:nvPr>
        </p:nvSpPr>
        <p:spPr/>
        <p:txBody>
          <a:bodyPr>
            <a:normAutofit fontScale="92500" lnSpcReduction="10000"/>
          </a:bodyPr>
          <a:lstStyle/>
          <a:p>
            <a:pPr marL="0" indent="0">
              <a:buNone/>
            </a:pPr>
            <a:r>
              <a:rPr lang="en-AU" dirty="0"/>
              <a:t>From Delphi 3 policy respondents (‘Any further comments?’):</a:t>
            </a:r>
          </a:p>
          <a:p>
            <a:r>
              <a:rPr lang="en-AU" i="1" dirty="0"/>
              <a:t>Great project. Findings should form the basis of future policy in relation to teaching/training and improving the quality of VET n Australia.</a:t>
            </a:r>
          </a:p>
          <a:p>
            <a:r>
              <a:rPr lang="en-AU" i="1" dirty="0"/>
              <a:t>I applaud your efforts… No one seems to be driving VET forward currently.</a:t>
            </a:r>
          </a:p>
          <a:p>
            <a:r>
              <a:rPr lang="en-AU" i="1" dirty="0"/>
              <a:t>Thank you for the opportunity to participate. I found the </a:t>
            </a:r>
            <a:r>
              <a:rPr lang="en-AU" i="1"/>
              <a:t>questions thought- </a:t>
            </a:r>
            <a:r>
              <a:rPr lang="en-AU" i="1" dirty="0"/>
              <a:t>provoking and they sometimes challenged my own perception of the VET teacher/trainer workforce.</a:t>
            </a:r>
          </a:p>
          <a:p>
            <a:r>
              <a:rPr lang="en-AU" i="1" dirty="0"/>
              <a:t>The evolution of the findings has revealed the strengths and limitations of stakeholders’ perspectives.</a:t>
            </a:r>
          </a:p>
          <a:p>
            <a:pPr marL="0" indent="0">
              <a:buNone/>
            </a:pPr>
            <a:r>
              <a:rPr lang="en-AU" dirty="0"/>
              <a:t>And… </a:t>
            </a:r>
            <a:r>
              <a:rPr lang="en-AU" i="1" dirty="0"/>
              <a:t>The project should take an expansive, holistic view and locate the issue of qualifications in the wider context of VET reform.</a:t>
            </a:r>
          </a:p>
          <a:p>
            <a:pPr marL="0" indent="0">
              <a:buNone/>
            </a:pPr>
            <a:endParaRPr lang="en-AU" dirty="0"/>
          </a:p>
        </p:txBody>
      </p:sp>
    </p:spTree>
    <p:extLst>
      <p:ext uri="{BB962C8B-B14F-4D97-AF65-F5344CB8AC3E}">
        <p14:creationId xmlns:p14="http://schemas.microsoft.com/office/powerpoint/2010/main" val="1564158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For more information</a:t>
            </a:r>
          </a:p>
        </p:txBody>
      </p:sp>
      <p:sp>
        <p:nvSpPr>
          <p:cNvPr id="3" name="Content Placeholder 2"/>
          <p:cNvSpPr>
            <a:spLocks noGrp="1"/>
          </p:cNvSpPr>
          <p:nvPr>
            <p:ph idx="1"/>
          </p:nvPr>
        </p:nvSpPr>
        <p:spPr/>
        <p:txBody>
          <a:bodyPr>
            <a:normAutofit/>
          </a:bodyPr>
          <a:lstStyle/>
          <a:p>
            <a:pPr marL="0" indent="0">
              <a:buNone/>
            </a:pPr>
            <a:r>
              <a:rPr lang="en-AU" b="1" dirty="0"/>
              <a:t>Erica Smith  </a:t>
            </a:r>
            <a:r>
              <a:rPr lang="en-AU" dirty="0">
                <a:hlinkClick r:id="rId2"/>
              </a:rPr>
              <a:t>e.smith@federation.edu.au</a:t>
            </a:r>
            <a:endParaRPr lang="en-AU" dirty="0"/>
          </a:p>
          <a:p>
            <a:pPr marL="0" indent="0">
              <a:spcBef>
                <a:spcPts val="1200"/>
              </a:spcBef>
              <a:buNone/>
            </a:pPr>
            <a:r>
              <a:rPr lang="en-AU" b="1" dirty="0"/>
              <a:t>Research project web site</a:t>
            </a:r>
          </a:p>
          <a:p>
            <a:pPr marL="0" indent="0">
              <a:spcBef>
                <a:spcPts val="1200"/>
              </a:spcBef>
              <a:buNone/>
            </a:pPr>
            <a:r>
              <a:rPr lang="en-AU" dirty="0"/>
              <a:t> </a:t>
            </a:r>
            <a:r>
              <a:rPr lang="en-AU" u="sng" dirty="0">
                <a:hlinkClick r:id="rId3"/>
              </a:rPr>
              <a:t>http://federation.edu.au/research-vet-quality</a:t>
            </a:r>
            <a:endParaRPr lang="en-AU" u="sng" dirty="0"/>
          </a:p>
          <a:p>
            <a:pPr marL="0" indent="0">
              <a:spcBef>
                <a:spcPts val="1200"/>
              </a:spcBef>
              <a:buNone/>
            </a:pPr>
            <a:endParaRPr lang="en-AU" u="sng" dirty="0"/>
          </a:p>
          <a:p>
            <a:pPr marL="0" indent="0">
              <a:spcBef>
                <a:spcPts val="1200"/>
              </a:spcBef>
              <a:buNone/>
            </a:pPr>
            <a:r>
              <a:rPr lang="en-AU" sz="3200" b="1" dirty="0"/>
              <a:t>And a question for you: Would you, or colleagues, be interested in coming to a launch of the project findings? Let us know.</a:t>
            </a:r>
          </a:p>
          <a:p>
            <a:pPr marL="0" indent="0">
              <a:spcBef>
                <a:spcPts val="1200"/>
              </a:spcBef>
              <a:buNone/>
            </a:pPr>
            <a:endParaRPr lang="en-AU" dirty="0">
              <a:solidFill>
                <a:schemeClr val="accent1">
                  <a:lumMod val="50000"/>
                </a:schemeClr>
              </a:solidFill>
            </a:endParaRPr>
          </a:p>
        </p:txBody>
      </p:sp>
    </p:spTree>
    <p:extLst>
      <p:ext uri="{BB962C8B-B14F-4D97-AF65-F5344CB8AC3E}">
        <p14:creationId xmlns:p14="http://schemas.microsoft.com/office/powerpoint/2010/main" val="73343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3600" dirty="0"/>
              <a:t>The project </a:t>
            </a:r>
            <a:r>
              <a:rPr lang="en-US" sz="3600" b="1" i="1" dirty="0"/>
              <a:t>Would more highly qualified teachers and  trainers help to address quality problems in the Australian VET system?</a:t>
            </a:r>
            <a:br>
              <a:rPr lang="en-GB" sz="3600" b="1" i="1" dirty="0"/>
            </a:br>
            <a:r>
              <a:rPr lang="en-AU" sz="3600" dirty="0"/>
              <a:t>2015-2017</a:t>
            </a:r>
          </a:p>
        </p:txBody>
      </p:sp>
      <p:sp>
        <p:nvSpPr>
          <p:cNvPr id="3" name="Content Placeholder 2"/>
          <p:cNvSpPr>
            <a:spLocks noGrp="1"/>
          </p:cNvSpPr>
          <p:nvPr>
            <p:ph idx="1"/>
          </p:nvPr>
        </p:nvSpPr>
        <p:spPr>
          <a:xfrm>
            <a:off x="851263" y="2076994"/>
            <a:ext cx="10382794" cy="3871370"/>
          </a:xfrm>
        </p:spPr>
        <p:txBody>
          <a:bodyPr>
            <a:normAutofit fontScale="92500" lnSpcReduction="20000"/>
          </a:bodyPr>
          <a:lstStyle/>
          <a:p>
            <a:pPr lvl="0"/>
            <a:r>
              <a:rPr lang="en-GB" sz="2600" dirty="0"/>
              <a:t>Research team: Erica Smith (Fed Uni School of Education), Keiko Yasukawa (UTS), Roger Harris (UniSA), Jackie Tuck (Fed Uni Business School). </a:t>
            </a:r>
          </a:p>
          <a:p>
            <a:r>
              <a:rPr lang="en-AU" sz="2600" dirty="0"/>
              <a:t>Funded by the Australian Research Council Linkage program with Partner Organisations: </a:t>
            </a:r>
          </a:p>
          <a:p>
            <a:pPr marL="627063" indent="-352425">
              <a:buFont typeface="Wingdings" panose="05000000000000000000" pitchFamily="2" charset="2"/>
              <a:buChar char="Ø"/>
            </a:pPr>
            <a:r>
              <a:rPr lang="en-AU" sz="2200" dirty="0"/>
              <a:t>VET Development Centre, </a:t>
            </a:r>
          </a:p>
          <a:p>
            <a:pPr marL="627063" indent="-352425">
              <a:buFont typeface="Wingdings" panose="05000000000000000000" pitchFamily="2" charset="2"/>
              <a:buChar char="Ø"/>
            </a:pPr>
            <a:r>
              <a:rPr lang="en-AU" sz="2200" dirty="0"/>
              <a:t>Australian Council for Private Education and Training, </a:t>
            </a:r>
          </a:p>
          <a:p>
            <a:pPr marL="627063" indent="-352425">
              <a:buFont typeface="Wingdings" panose="05000000000000000000" pitchFamily="2" charset="2"/>
              <a:buChar char="Ø"/>
            </a:pPr>
            <a:r>
              <a:rPr lang="en-AU" sz="2200" dirty="0"/>
              <a:t>National Centre for Vocational Education Research, </a:t>
            </a:r>
          </a:p>
          <a:p>
            <a:pPr marL="627063" indent="-352425">
              <a:buFont typeface="Wingdings" panose="05000000000000000000" pitchFamily="2" charset="2"/>
              <a:buChar char="Ø"/>
            </a:pPr>
            <a:r>
              <a:rPr lang="en-AU" sz="2200" dirty="0"/>
              <a:t>Federation Training, </a:t>
            </a:r>
          </a:p>
          <a:p>
            <a:pPr marL="627063" indent="-352425">
              <a:buFont typeface="Wingdings" panose="05000000000000000000" pitchFamily="2" charset="2"/>
              <a:buChar char="Ø"/>
            </a:pPr>
            <a:r>
              <a:rPr lang="en-AU" sz="2200" dirty="0"/>
              <a:t>TAFE Queensland.</a:t>
            </a:r>
          </a:p>
          <a:p>
            <a:pPr marL="92075" indent="0">
              <a:buNone/>
            </a:pPr>
            <a:r>
              <a:rPr lang="en-AU" sz="2200" b="1" i="1" dirty="0"/>
              <a:t>Note: This project does not assume that teachers and teaching quality in VET are the main contributors to VET quality issues. Many other factors are involved (e.g. funding distortions) and our research took care to acknowledge this.</a:t>
            </a:r>
          </a:p>
          <a:p>
            <a:pPr marL="0" indent="274638">
              <a:buNone/>
            </a:pPr>
            <a:endParaRPr lang="en-AU" sz="2600" dirty="0"/>
          </a:p>
          <a:p>
            <a:pPr lvl="0"/>
            <a:endParaRPr lang="en-GB" dirty="0"/>
          </a:p>
          <a:p>
            <a:endParaRPr lang="en-AU" dirty="0"/>
          </a:p>
        </p:txBody>
      </p:sp>
    </p:spTree>
    <p:extLst>
      <p:ext uri="{BB962C8B-B14F-4D97-AF65-F5344CB8AC3E}">
        <p14:creationId xmlns:p14="http://schemas.microsoft.com/office/powerpoint/2010/main" val="2235217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4"/>
          <p:cNvSpPr>
            <a:spLocks noGrp="1"/>
          </p:cNvSpPr>
          <p:nvPr>
            <p:ph type="title"/>
          </p:nvPr>
        </p:nvSpPr>
        <p:spPr/>
        <p:txBody>
          <a:bodyPr>
            <a:normAutofit/>
          </a:bodyPr>
          <a:lstStyle/>
          <a:p>
            <a:pPr eaLnBrk="1" hangingPunct="1">
              <a:defRPr/>
            </a:pPr>
            <a:r>
              <a:rPr lang="en-AU" sz="4000" dirty="0"/>
              <a:t>The wide variety of VET teaching contexts</a:t>
            </a:r>
          </a:p>
        </p:txBody>
      </p:sp>
      <p:pic>
        <p:nvPicPr>
          <p:cNvPr id="10246" name="Content Placeholder 3" descr="Hospitality students 14.jpg"/>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3639" y="1690689"/>
            <a:ext cx="3571744" cy="2401998"/>
          </a:xfrm>
        </p:spPr>
      </p:pic>
      <p:sp>
        <p:nvSpPr>
          <p:cNvPr id="3" name="Content Placeholder 2"/>
          <p:cNvSpPr>
            <a:spLocks noGrp="1"/>
          </p:cNvSpPr>
          <p:nvPr>
            <p:ph sz="half" idx="2"/>
          </p:nvPr>
        </p:nvSpPr>
        <p:spPr>
          <a:xfrm>
            <a:off x="6172200" y="1714498"/>
            <a:ext cx="5181600" cy="5143501"/>
          </a:xfrm>
        </p:spPr>
        <p:txBody>
          <a:bodyPr/>
          <a:lstStyle/>
          <a:p>
            <a:pPr marL="0" indent="0">
              <a:buNone/>
            </a:pPr>
            <a:r>
              <a:rPr lang="en-AU" b="1" dirty="0"/>
              <a:t>Types of training provider</a:t>
            </a:r>
          </a:p>
          <a:p>
            <a:r>
              <a:rPr lang="en-AU" dirty="0"/>
              <a:t>50 TAFE (Technical and Further Education) Institutes: the public system;</a:t>
            </a:r>
          </a:p>
          <a:p>
            <a:r>
              <a:rPr lang="en-AU" dirty="0"/>
              <a:t>4000 private training providers;</a:t>
            </a:r>
          </a:p>
          <a:p>
            <a:r>
              <a:rPr lang="en-AU" dirty="0"/>
              <a:t>Community colleges;</a:t>
            </a:r>
          </a:p>
          <a:p>
            <a:r>
              <a:rPr lang="en-AU" dirty="0"/>
              <a:t>Secondary schools;</a:t>
            </a:r>
          </a:p>
          <a:p>
            <a:r>
              <a:rPr lang="en-AU" dirty="0"/>
              <a:t>200 Enterprise providers -</a:t>
            </a:r>
            <a:r>
              <a:rPr lang="en-AU" sz="2400" dirty="0"/>
              <a:t>training and awarding qualifications to their own workers.</a:t>
            </a:r>
          </a:p>
        </p:txBody>
      </p:sp>
      <p:pic>
        <p:nvPicPr>
          <p:cNvPr id="10243" name="Picture 5" descr="C:\Documents and Settings\Esmith\Local Settings\Temporary Internet Files\Content.IE5\3YP2TQ2U\MP900439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19707" y="4252913"/>
            <a:ext cx="1618738" cy="2122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11" descr="C:\Documents and Settings\Esmith\Local Settings\Temporary Internet Files\Content.IE5\1OLWZP5F\MC90005611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09235" y="1714499"/>
            <a:ext cx="1789112"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18" descr="C:\Documents and Settings\Esmith\Local Settings\Temporary Internet Files\Content.IE5\1K7CGNUZ\MC900237815[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13216" y="3762071"/>
            <a:ext cx="158115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2623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 short history of VET teacher qualifications</a:t>
            </a:r>
          </a:p>
        </p:txBody>
      </p:sp>
      <p:sp>
        <p:nvSpPr>
          <p:cNvPr id="3" name="Content Placeholder 2"/>
          <p:cNvSpPr>
            <a:spLocks noGrp="1"/>
          </p:cNvSpPr>
          <p:nvPr>
            <p:ph idx="1"/>
          </p:nvPr>
        </p:nvSpPr>
        <p:spPr/>
        <p:txBody>
          <a:bodyPr>
            <a:normAutofit fontScale="92500" lnSpcReduction="20000"/>
          </a:bodyPr>
          <a:lstStyle/>
          <a:p>
            <a:r>
              <a:rPr lang="en-AU" sz="2600" dirty="0"/>
              <a:t>Prior to mid-1990s most full-time TAFE teachers undertook ‘in-service’ VET/adult education degrees.</a:t>
            </a:r>
          </a:p>
          <a:p>
            <a:r>
              <a:rPr lang="en-AU" sz="2600" dirty="0"/>
              <a:t>Advent of the requirement for a Certificate IV level qualification in 1998; TAFE gradually stopped requiring degrees.</a:t>
            </a:r>
          </a:p>
          <a:p>
            <a:r>
              <a:rPr lang="en-AU" sz="2600" dirty="0"/>
              <a:t>Private and community training providers (4600) –Registered Training Organisations (RTOs)  don’t have any general requirement for VET-teaching qualifications.</a:t>
            </a:r>
          </a:p>
          <a:p>
            <a:r>
              <a:rPr lang="en-AU" sz="2600" dirty="0"/>
              <a:t>Now, only about 1000 people undertake higher education quals in VET pedagogy voluntarily, at around 10 universities. </a:t>
            </a:r>
          </a:p>
          <a:p>
            <a:r>
              <a:rPr lang="en-AU" sz="2600" dirty="0"/>
              <a:t>Representatives of these universities are members of the Australian Council of Deans of Education Vocational Education Group (ACDEVEG).</a:t>
            </a:r>
          </a:p>
          <a:p>
            <a:pPr marL="0" indent="0">
              <a:buNone/>
            </a:pPr>
            <a:br>
              <a:rPr lang="en-AU" dirty="0"/>
            </a:br>
            <a:endParaRPr lang="en-AU" dirty="0"/>
          </a:p>
        </p:txBody>
      </p:sp>
    </p:spTree>
    <p:extLst>
      <p:ext uri="{BB962C8B-B14F-4D97-AF65-F5344CB8AC3E}">
        <p14:creationId xmlns:p14="http://schemas.microsoft.com/office/powerpoint/2010/main" val="1702849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356669" cy="1142137"/>
          </a:xfrm>
        </p:spPr>
        <p:txBody>
          <a:bodyPr/>
          <a:lstStyle/>
          <a:p>
            <a:r>
              <a:rPr lang="en-AU" dirty="0"/>
              <a:t>Research questions</a:t>
            </a:r>
          </a:p>
        </p:txBody>
      </p:sp>
      <p:sp>
        <p:nvSpPr>
          <p:cNvPr id="3" name="Content Placeholder 2"/>
          <p:cNvSpPr>
            <a:spLocks noGrp="1"/>
          </p:cNvSpPr>
          <p:nvPr>
            <p:ph idx="1"/>
          </p:nvPr>
        </p:nvSpPr>
        <p:spPr>
          <a:xfrm>
            <a:off x="838200" y="1507263"/>
            <a:ext cx="10515600" cy="4669700"/>
          </a:xfrm>
        </p:spPr>
        <p:txBody>
          <a:bodyPr/>
          <a:lstStyle/>
          <a:p>
            <a:pPr marL="457200" lvl="0" indent="-457200">
              <a:spcBef>
                <a:spcPts val="500"/>
              </a:spcBef>
              <a:buFont typeface="+mj-lt"/>
              <a:buAutoNum type="arabicPeriod"/>
            </a:pPr>
            <a:r>
              <a:rPr lang="en-AU" sz="2000" dirty="0"/>
              <a:t>What differences do VET teachers’ levels of qualification (</a:t>
            </a:r>
            <a:r>
              <a:rPr lang="en-AU" sz="2000" b="1" dirty="0"/>
              <a:t>pedagogical and discipline-based</a:t>
            </a:r>
            <a:r>
              <a:rPr lang="en-AU" sz="2000" dirty="0"/>
              <a:t>) make to their </a:t>
            </a:r>
            <a:r>
              <a:rPr lang="en-AU" sz="2000" b="1" dirty="0"/>
              <a:t>teaching concepts, approaches &amp; practice</a:t>
            </a:r>
            <a:r>
              <a:rPr lang="en-AU" sz="2000" dirty="0"/>
              <a:t>?</a:t>
            </a:r>
          </a:p>
          <a:p>
            <a:pPr marL="457200" lvl="0" indent="-457200">
              <a:spcBef>
                <a:spcPts val="500"/>
              </a:spcBef>
              <a:buFont typeface="+mj-lt"/>
              <a:buAutoNum type="arabicPeriod"/>
            </a:pPr>
            <a:r>
              <a:rPr lang="en-AU" sz="2000" dirty="0"/>
              <a:t>What differences do VET teachers’ levels of qualification make to their ability to navigate complex training contexts, to teach</a:t>
            </a:r>
            <a:r>
              <a:rPr lang="en-AU" sz="2000" b="1" dirty="0"/>
              <a:t> a diversity of learners</a:t>
            </a:r>
            <a:r>
              <a:rPr lang="en-AU" sz="2000" dirty="0"/>
              <a:t>, and to achieve improved student outcomes?</a:t>
            </a:r>
          </a:p>
          <a:p>
            <a:pPr marL="457200" lvl="0" indent="-457200">
              <a:spcBef>
                <a:spcPts val="500"/>
              </a:spcBef>
              <a:buFont typeface="+mj-lt"/>
              <a:buAutoNum type="arabicPeriod"/>
            </a:pPr>
            <a:r>
              <a:rPr lang="en-AU" sz="2000" dirty="0"/>
              <a:t>How do levels of qualification affect VET teachers’</a:t>
            </a:r>
            <a:r>
              <a:rPr lang="en-AU" sz="2000" b="1" dirty="0"/>
              <a:t> engagement in further professional development activities </a:t>
            </a:r>
            <a:r>
              <a:rPr lang="en-AU" sz="2000" dirty="0"/>
              <a:t>and how can PD be tailored for different groups?</a:t>
            </a:r>
          </a:p>
          <a:p>
            <a:pPr marL="457200" lvl="0" indent="-457200">
              <a:spcBef>
                <a:spcPts val="500"/>
              </a:spcBef>
              <a:buFont typeface="+mj-lt"/>
              <a:buAutoNum type="arabicPeriod"/>
            </a:pPr>
            <a:r>
              <a:rPr lang="en-AU" sz="2000" b="1" dirty="0"/>
              <a:t>How  can more highly-qualified VET teachers contribute to improved quality in VET?  </a:t>
            </a:r>
            <a:r>
              <a:rPr lang="en-AU" sz="2000" dirty="0"/>
              <a:t>What actual and potential barriers and facilitators are there?</a:t>
            </a:r>
          </a:p>
          <a:p>
            <a:pPr lvl="0"/>
            <a:endParaRPr lang="en-AU" sz="2000" dirty="0"/>
          </a:p>
          <a:p>
            <a:endParaRPr lang="en-AU"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8069" y="4701359"/>
            <a:ext cx="3587931" cy="179396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3590" y="4310743"/>
            <a:ext cx="3182620" cy="2001157"/>
          </a:xfrm>
          <a:prstGeom prst="rect">
            <a:avLst/>
          </a:prstGeom>
        </p:spPr>
      </p:pic>
    </p:spTree>
    <p:extLst>
      <p:ext uri="{BB962C8B-B14F-4D97-AF65-F5344CB8AC3E}">
        <p14:creationId xmlns:p14="http://schemas.microsoft.com/office/powerpoint/2010/main" val="1944374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Project method </a:t>
            </a:r>
            <a:r>
              <a:rPr lang="en-AU" sz="2400" dirty="0">
                <a:latin typeface="+mn-lt"/>
              </a:rPr>
              <a:t>(in all States/Territories): </a:t>
            </a:r>
            <a:r>
              <a:rPr lang="en-AU" sz="2600" dirty="0"/>
              <a:t>Completed/</a:t>
            </a:r>
            <a:r>
              <a:rPr lang="en-AU" sz="2600" dirty="0">
                <a:solidFill>
                  <a:srgbClr val="FF0000"/>
                </a:solidFill>
              </a:rPr>
              <a:t>still to do</a:t>
            </a:r>
          </a:p>
        </p:txBody>
      </p:sp>
      <p:sp>
        <p:nvSpPr>
          <p:cNvPr id="3" name="Content Placeholder 2"/>
          <p:cNvSpPr>
            <a:spLocks noGrp="1"/>
          </p:cNvSpPr>
          <p:nvPr>
            <p:ph idx="1"/>
          </p:nvPr>
        </p:nvSpPr>
        <p:spPr>
          <a:xfrm>
            <a:off x="838200" y="1593669"/>
            <a:ext cx="10515600" cy="4583294"/>
          </a:xfrm>
        </p:spPr>
        <p:txBody>
          <a:bodyPr>
            <a:normAutofit lnSpcReduction="10000"/>
          </a:bodyPr>
          <a:lstStyle/>
          <a:p>
            <a:r>
              <a:rPr lang="en-AU" sz="2200" dirty="0"/>
              <a:t>2015 preliminary focus groups with teachers (5 groups), students (6 groups) and 11 stakeholder interviews: What makes a good VET teacher? </a:t>
            </a:r>
            <a:r>
              <a:rPr lang="en-AU" sz="2200" b="1" dirty="0"/>
              <a:t>(Reported 2015)</a:t>
            </a:r>
          </a:p>
          <a:p>
            <a:r>
              <a:rPr lang="en-AU" sz="2200" dirty="0"/>
              <a:t>2015 Case studies in four TAFE and four non-TAFE RTOs.</a:t>
            </a:r>
          </a:p>
          <a:p>
            <a:r>
              <a:rPr lang="en-AU" sz="2200" dirty="0"/>
              <a:t>2016 Survey to investigate differences in teacher attitudes and practices by level of teaching qualification – administered through 7 TAFE Institutes and c.40 private  &amp; enterprise RTOs. 574 responses. </a:t>
            </a:r>
            <a:r>
              <a:rPr lang="en-AU" sz="2200" b="1" dirty="0"/>
              <a:t>(Reported 2016)</a:t>
            </a:r>
          </a:p>
          <a:p>
            <a:r>
              <a:rPr lang="en-AU" sz="2200" dirty="0"/>
              <a:t>2016 Analysis of professional development practices to see whether engagement is affected by level of qualification. In RTO case studies (six); and via survey through external PD provider.</a:t>
            </a:r>
          </a:p>
          <a:p>
            <a:r>
              <a:rPr lang="en-AU" sz="2200" dirty="0"/>
              <a:t>‘Delphi’ exercise with two streams of stakeholders: policy people and senior TAFE/RTO managers; </a:t>
            </a:r>
            <a:r>
              <a:rPr lang="en-AU" sz="2200" dirty="0">
                <a:solidFill>
                  <a:srgbClr val="FF0000"/>
                </a:solidFill>
              </a:rPr>
              <a:t>plus an international stream (So far, England and Scotland).</a:t>
            </a:r>
          </a:p>
          <a:p>
            <a:r>
              <a:rPr lang="en-AU" sz="2400" b="1" dirty="0">
                <a:solidFill>
                  <a:srgbClr val="FF0000"/>
                </a:solidFill>
              </a:rPr>
              <a:t>Final policy workshop with our reference group (including Commonwealth government) and Partner Organisations, December 19</a:t>
            </a:r>
            <a:r>
              <a:rPr lang="en-AU" sz="2400" b="1" baseline="30000" dirty="0">
                <a:solidFill>
                  <a:srgbClr val="FF0000"/>
                </a:solidFill>
              </a:rPr>
              <a:t>th</a:t>
            </a:r>
            <a:r>
              <a:rPr lang="en-AU" sz="2400" b="1" dirty="0">
                <a:solidFill>
                  <a:srgbClr val="FF0000"/>
                </a:solidFill>
              </a:rPr>
              <a:t> </a:t>
            </a:r>
          </a:p>
          <a:p>
            <a:endParaRPr lang="en-AU" sz="2200" dirty="0">
              <a:solidFill>
                <a:srgbClr val="FF0000"/>
              </a:solidFill>
            </a:endParaRPr>
          </a:p>
        </p:txBody>
      </p:sp>
      <p:sp>
        <p:nvSpPr>
          <p:cNvPr id="4" name="Rectangle 3"/>
          <p:cNvSpPr/>
          <p:nvPr/>
        </p:nvSpPr>
        <p:spPr>
          <a:xfrm>
            <a:off x="5354771" y="3244334"/>
            <a:ext cx="295274" cy="369332"/>
          </a:xfrm>
          <a:prstGeom prst="rect">
            <a:avLst/>
          </a:prstGeom>
        </p:spPr>
        <p:txBody>
          <a:bodyPr wrap="none">
            <a:spAutoFit/>
          </a:bodyPr>
          <a:lstStyle/>
          <a:p>
            <a:r>
              <a:rPr lang="en-AU" dirty="0">
                <a:solidFill>
                  <a:srgbClr val="1F497D"/>
                </a:solidFill>
                <a:latin typeface="Calibri" panose="020F0502020204030204" pitchFamily="34" charset="0"/>
                <a:ea typeface="Calibri" panose="020F0502020204030204" pitchFamily="34" charset="0"/>
                <a:cs typeface="Times New Roman" panose="02020603050405020304" pitchFamily="18" charset="0"/>
              </a:rPr>
              <a:t>. </a:t>
            </a:r>
            <a:endParaRPr lang="en-AU" dirty="0"/>
          </a:p>
        </p:txBody>
      </p:sp>
    </p:spTree>
    <p:extLst>
      <p:ext uri="{BB962C8B-B14F-4D97-AF65-F5344CB8AC3E}">
        <p14:creationId xmlns:p14="http://schemas.microsoft.com/office/powerpoint/2010/main" val="46965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1090366" cy="1325563"/>
          </a:xfrm>
        </p:spPr>
        <p:txBody>
          <a:bodyPr>
            <a:normAutofit/>
          </a:bodyPr>
          <a:lstStyle/>
          <a:p>
            <a:r>
              <a:rPr lang="en-AU" sz="3400" b="1" dirty="0"/>
              <a:t>Numbers of individual people who participated in the research</a:t>
            </a:r>
            <a:endParaRPr lang="en-AU" sz="34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8460480"/>
              </p:ext>
            </p:extLst>
          </p:nvPr>
        </p:nvGraphicFramePr>
        <p:xfrm>
          <a:off x="1162594" y="1476106"/>
          <a:ext cx="9940836" cy="5063218"/>
        </p:xfrm>
        <a:graphic>
          <a:graphicData uri="http://schemas.openxmlformats.org/drawingml/2006/table">
            <a:tbl>
              <a:tblPr firstRow="1" firstCol="1" bandRow="1">
                <a:tableStyleId>{5C22544A-7EE6-4342-B048-85BDC9FD1C3A}</a:tableStyleId>
              </a:tblPr>
              <a:tblGrid>
                <a:gridCol w="2026535">
                  <a:extLst>
                    <a:ext uri="{9D8B030D-6E8A-4147-A177-3AD203B41FA5}">
                      <a16:colId xmlns:a16="http://schemas.microsoft.com/office/drawing/2014/main" val="3750945792"/>
                    </a:ext>
                  </a:extLst>
                </a:gridCol>
                <a:gridCol w="6281442">
                  <a:extLst>
                    <a:ext uri="{9D8B030D-6E8A-4147-A177-3AD203B41FA5}">
                      <a16:colId xmlns:a16="http://schemas.microsoft.com/office/drawing/2014/main" val="1894456066"/>
                    </a:ext>
                  </a:extLst>
                </a:gridCol>
                <a:gridCol w="1632859">
                  <a:extLst>
                    <a:ext uri="{9D8B030D-6E8A-4147-A177-3AD203B41FA5}">
                      <a16:colId xmlns:a16="http://schemas.microsoft.com/office/drawing/2014/main" val="2147890604"/>
                    </a:ext>
                  </a:extLst>
                </a:gridCol>
              </a:tblGrid>
              <a:tr h="406105">
                <a:tc>
                  <a:txBody>
                    <a:bodyPr/>
                    <a:lstStyle/>
                    <a:p>
                      <a:pPr>
                        <a:lnSpc>
                          <a:spcPct val="107000"/>
                        </a:lnSpc>
                        <a:spcAft>
                          <a:spcPts val="0"/>
                        </a:spcAft>
                      </a:pPr>
                      <a:r>
                        <a:rPr lang="en-US" sz="2000" dirty="0">
                          <a:effectLst/>
                        </a:rPr>
                        <a:t>Stage/Phase</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Activity</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No.  of participants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6037060"/>
                  </a:ext>
                </a:extLst>
              </a:tr>
              <a:tr h="299962">
                <a:tc>
                  <a:txBody>
                    <a:bodyPr/>
                    <a:lstStyle/>
                    <a:p>
                      <a:pPr>
                        <a:lnSpc>
                          <a:spcPct val="107000"/>
                        </a:lnSpc>
                        <a:spcAft>
                          <a:spcPts val="0"/>
                        </a:spcAft>
                      </a:pPr>
                      <a:r>
                        <a:rPr lang="en-US" sz="2000">
                          <a:effectLst/>
                        </a:rPr>
                        <a:t>Stage 1: Phase i</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Stakeholder interviews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dirty="0">
                          <a:effectLst/>
                        </a:rPr>
                        <a:t>11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4333147"/>
                  </a:ext>
                </a:extLst>
              </a:tr>
              <a:tr h="613858">
                <a:tc>
                  <a:txBody>
                    <a:bodyPr/>
                    <a:lstStyle/>
                    <a:p>
                      <a:pP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11 focus groups of teacher/trainers and students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dirty="0">
                          <a:effectLst/>
                        </a:rPr>
                        <a:t>Teachers: 29 </a:t>
                      </a:r>
                      <a:endParaRPr lang="en-AU" sz="2000" dirty="0">
                        <a:effectLst/>
                      </a:endParaRPr>
                    </a:p>
                    <a:p>
                      <a:pPr algn="r">
                        <a:lnSpc>
                          <a:spcPct val="107000"/>
                        </a:lnSpc>
                        <a:spcAft>
                          <a:spcPts val="0"/>
                        </a:spcAft>
                      </a:pPr>
                      <a:r>
                        <a:rPr lang="en-US" sz="2000" dirty="0">
                          <a:effectLst/>
                        </a:rPr>
                        <a:t>Students: 40</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561720"/>
                  </a:ext>
                </a:extLst>
              </a:tr>
              <a:tr h="613858">
                <a:tc>
                  <a:txBody>
                    <a:bodyPr/>
                    <a:lstStyle/>
                    <a:p>
                      <a:pPr>
                        <a:lnSpc>
                          <a:spcPct val="107000"/>
                        </a:lnSpc>
                        <a:spcAft>
                          <a:spcPts val="0"/>
                        </a:spcAft>
                      </a:pPr>
                      <a:r>
                        <a:rPr lang="en-US" sz="2000">
                          <a:effectLst/>
                        </a:rPr>
                        <a:t>Stage 1: Phase ii</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National Teacher/Trainer Survey administered through eight TAFE and 48 non-TAFE RTOs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dirty="0">
                          <a:effectLst/>
                        </a:rPr>
                        <a:t>574</a:t>
                      </a:r>
                      <a:endParaRPr lang="en-AU" sz="2000" dirty="0">
                        <a:effectLst/>
                      </a:endParaRPr>
                    </a:p>
                    <a:p>
                      <a:pPr algn="r">
                        <a:lnSpc>
                          <a:spcPct val="107000"/>
                        </a:lnSpc>
                        <a:spcAft>
                          <a:spcPts val="0"/>
                        </a:spcAft>
                      </a:pPr>
                      <a:r>
                        <a:rPr lang="en-US" sz="2000" dirty="0">
                          <a:effectLst/>
                        </a:rPr>
                        <a:t> </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9650620"/>
                  </a:ext>
                </a:extLst>
              </a:tr>
              <a:tr h="613858">
                <a:tc>
                  <a:txBody>
                    <a:bodyPr/>
                    <a:lstStyle/>
                    <a:p>
                      <a:pPr>
                        <a:lnSpc>
                          <a:spcPct val="107000"/>
                        </a:lnSpc>
                        <a:spcAft>
                          <a:spcPts val="0"/>
                        </a:spcAft>
                      </a:pPr>
                      <a:r>
                        <a:rPr lang="en-US" sz="2000">
                          <a:effectLst/>
                        </a:rPr>
                        <a:t>Stage 1: Phase iii</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a:effectLst/>
                        </a:rPr>
                        <a:t>Case studies at four TAFE and four non-TAFE RTOs</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a:effectLst/>
                        </a:rPr>
                        <a:t>128</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9438776"/>
                  </a:ext>
                </a:extLst>
              </a:tr>
              <a:tr h="720000">
                <a:tc>
                  <a:txBody>
                    <a:bodyPr/>
                    <a:lstStyle/>
                    <a:p>
                      <a:pPr>
                        <a:lnSpc>
                          <a:spcPct val="107000"/>
                        </a:lnSpc>
                        <a:spcAft>
                          <a:spcPts val="0"/>
                        </a:spcAft>
                      </a:pPr>
                      <a:r>
                        <a:rPr lang="en-US" sz="2000" dirty="0">
                          <a:effectLst/>
                        </a:rPr>
                        <a:t>Stage 2</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Professional Development Survey administered through three external professional development providers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dirty="0">
                          <a:effectLst/>
                        </a:rPr>
                        <a:t>368</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3678010"/>
                  </a:ext>
                </a:extLst>
              </a:tr>
              <a:tr h="613858">
                <a:tc>
                  <a:txBody>
                    <a:bodyPr/>
                    <a:lstStyle/>
                    <a:p>
                      <a:pPr>
                        <a:lnSpc>
                          <a:spcPct val="107000"/>
                        </a:lnSpc>
                        <a:spcAft>
                          <a:spcPts val="0"/>
                        </a:spcAft>
                      </a:pPr>
                      <a:r>
                        <a:rPr lang="en-US" sz="2000">
                          <a:effectLst/>
                        </a:rPr>
                        <a:t> </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a:effectLst/>
                        </a:rPr>
                        <a:t>Professional development case studies at three TAFE and three non-TAFE RTOs</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a:effectLst/>
                        </a:rPr>
                        <a:t>50</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5257736"/>
                  </a:ext>
                </a:extLst>
              </a:tr>
              <a:tr h="468000">
                <a:tc>
                  <a:txBody>
                    <a:bodyPr/>
                    <a:lstStyle/>
                    <a:p>
                      <a:pPr>
                        <a:lnSpc>
                          <a:spcPct val="107000"/>
                        </a:lnSpc>
                        <a:spcAft>
                          <a:spcPts val="0"/>
                        </a:spcAft>
                      </a:pPr>
                      <a:r>
                        <a:rPr lang="en-US" sz="2000">
                          <a:effectLst/>
                        </a:rPr>
                        <a:t>Stage 3</a:t>
                      </a:r>
                      <a:endParaRPr lang="en-A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Delphi process (so far)</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dirty="0">
                          <a:effectLst/>
                        </a:rPr>
                        <a:t>55</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0200260"/>
                  </a:ext>
                </a:extLst>
              </a:tr>
              <a:tr h="299962">
                <a:tc>
                  <a:txBody>
                    <a:bodyPr/>
                    <a:lstStyle/>
                    <a:p>
                      <a:pPr>
                        <a:lnSpc>
                          <a:spcPct val="107000"/>
                        </a:lnSpc>
                        <a:spcAft>
                          <a:spcPts val="0"/>
                        </a:spcAft>
                      </a:pPr>
                      <a:r>
                        <a:rPr lang="en-US" sz="2000" b="1">
                          <a:effectLst/>
                        </a:rPr>
                        <a:t>Total</a:t>
                      </a:r>
                      <a:endParaRPr lang="en-AU"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b="1">
                          <a:effectLst/>
                        </a:rPr>
                        <a:t> </a:t>
                      </a:r>
                      <a:endParaRPr lang="en-AU"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2000" b="1" dirty="0">
                          <a:effectLst/>
                        </a:rPr>
                        <a:t>1255 </a:t>
                      </a:r>
                      <a:endParaRPr lang="en-AU"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94576"/>
                  </a:ext>
                </a:extLst>
              </a:tr>
            </a:tbl>
          </a:graphicData>
        </a:graphic>
      </p:graphicFrame>
    </p:spTree>
    <p:extLst>
      <p:ext uri="{BB962C8B-B14F-4D97-AF65-F5344CB8AC3E}">
        <p14:creationId xmlns:p14="http://schemas.microsoft.com/office/powerpoint/2010/main" val="1748196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findings about qualifications and teaching</a:t>
            </a:r>
          </a:p>
        </p:txBody>
      </p:sp>
      <p:sp>
        <p:nvSpPr>
          <p:cNvPr id="3" name="Content Placeholder 2"/>
          <p:cNvSpPr>
            <a:spLocks noGrp="1"/>
          </p:cNvSpPr>
          <p:nvPr>
            <p:ph idx="1"/>
          </p:nvPr>
        </p:nvSpPr>
        <p:spPr/>
        <p:txBody>
          <a:bodyPr>
            <a:normAutofit fontScale="62500" lnSpcReduction="20000"/>
          </a:bodyPr>
          <a:lstStyle/>
          <a:p>
            <a:r>
              <a:rPr lang="en-AU" sz="3800" b="1" dirty="0"/>
              <a:t>Key Finding 1: Higher level qualifications in VET pedagogy improve teaching approaches, confidence and ability to address diversity in contexts, learners and AQF level of teaching.</a:t>
            </a:r>
          </a:p>
          <a:p>
            <a:r>
              <a:rPr lang="en-AU" sz="3800" b="1" dirty="0"/>
              <a:t>Key Finding 2: VET teachers often have high level qualifications in their industry area or other disciplines and these too improve teaching approaches, confidence and ability to address diversity in contexts, learners and AQF level of teaching.</a:t>
            </a:r>
          </a:p>
          <a:p>
            <a:r>
              <a:rPr lang="en-AU" sz="3800" b="1" dirty="0"/>
              <a:t>Key Finding 3: Higher level qualifications in VET pedagogy make a significant difference to VET teachers’ confidence in teaching a diversity of learners.</a:t>
            </a:r>
          </a:p>
          <a:p>
            <a:pPr>
              <a:spcAft>
                <a:spcPts val="800"/>
              </a:spcAft>
            </a:pPr>
            <a:r>
              <a:rPr lang="en-AU" sz="3800" b="1" dirty="0"/>
              <a:t>Key Finding 4: The key qualification level that makes a difference is a degree. </a:t>
            </a:r>
            <a:endParaRPr lang="en-AU" sz="2700" i="1" dirty="0"/>
          </a:p>
          <a:p>
            <a:pPr marL="0" indent="0">
              <a:buNone/>
            </a:pPr>
            <a:r>
              <a:rPr lang="en-AU" sz="3000" i="1" dirty="0"/>
              <a:t>Note: We only have time to present selected data from the surveys. The Key Findings are based on case study and interview data as well. It should be noted that some non-TAFE RTOs were less convinced of the benefit of higher-level qualifications; and there were also variations among discipline areas. We haven’t yet analysed all the survey qualitative data.</a:t>
            </a:r>
            <a:endParaRPr lang="en-AU" sz="3000" dirty="0"/>
          </a:p>
        </p:txBody>
      </p:sp>
    </p:spTree>
    <p:extLst>
      <p:ext uri="{BB962C8B-B14F-4D97-AF65-F5344CB8AC3E}">
        <p14:creationId xmlns:p14="http://schemas.microsoft.com/office/powerpoint/2010/main" val="4107718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2474</Words>
  <Application>Microsoft Office PowerPoint</Application>
  <PresentationFormat>Widescreen</PresentationFormat>
  <Paragraphs>348</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Tahoma</vt:lpstr>
      <vt:lpstr>Times New Roman</vt:lpstr>
      <vt:lpstr>Wingdings</vt:lpstr>
      <vt:lpstr>Office Theme</vt:lpstr>
      <vt:lpstr>     What a difference a qual makes: Pedagogical and vocational qualifications for VET teachers</vt:lpstr>
      <vt:lpstr>No, not that sort of quoll!</vt:lpstr>
      <vt:lpstr>The project Would more highly qualified teachers and  trainers help to address quality problems in the Australian VET system? 2015-2017</vt:lpstr>
      <vt:lpstr>The wide variety of VET teaching contexts</vt:lpstr>
      <vt:lpstr>A short history of VET teacher qualifications</vt:lpstr>
      <vt:lpstr>Research questions</vt:lpstr>
      <vt:lpstr>Project method (in all States/Territories): Completed/still to do</vt:lpstr>
      <vt:lpstr>Numbers of individual people who participated in the research</vt:lpstr>
      <vt:lpstr>The findings about qualifications and teaching</vt:lpstr>
      <vt:lpstr>How did we approach teaching quality in the Teacher Survey?</vt:lpstr>
      <vt:lpstr>‘Attribution of importance’ and ‘Personal confidence’: Overall averages for the people in each of six combinations of qualification levels          As there were 23 items overall (3-6 items in each domain) , the maximum score possible for ‘importance’ and ‘confidence’ was 115.   </vt:lpstr>
      <vt:lpstr>Statistically significant differences among teachers with different levels of highest qualification for each of the QCT domains  ( = increases significantly with qualification level) </vt:lpstr>
      <vt:lpstr>The findings about qualifications and professional development</vt:lpstr>
      <vt:lpstr> Participation in industry/discipline P.D. (VET pedagogy PD next slide), last 12 months, ‘regularly or ‘sometimes’:  Groups exceeding average attendance.  </vt:lpstr>
      <vt:lpstr> Participation in VET teaching/training P.D., last 12 months, ‘regularly or ‘sometimes’: Groups exceeding average attendance. </vt:lpstr>
      <vt:lpstr>Participation in 10  or more external PD events in the last 12 months by highest industry and highest VET pedagogy qual.</vt:lpstr>
      <vt:lpstr>Does PD need tailoring to different qualification levels?</vt:lpstr>
      <vt:lpstr>The Delphi process: Expert feedback</vt:lpstr>
      <vt:lpstr>Findings from the Delphi process: 1  (Delphi 1 survey)</vt:lpstr>
      <vt:lpstr>Findings from the Delphi process: 2  (Delphi 2 survey)</vt:lpstr>
      <vt:lpstr>What is Delphi 3 about? (Closes this week)</vt:lpstr>
      <vt:lpstr>Strong support from most Delphi participants – but also some opposition.</vt:lpstr>
      <vt:lpstr>Supportive statements</vt:lpstr>
      <vt:lpstr>For more information</vt:lpstr>
    </vt:vector>
  </TitlesOfParts>
  <Company>Federation University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Smith</dc:creator>
  <cp:lastModifiedBy>Anne</cp:lastModifiedBy>
  <cp:revision>90</cp:revision>
  <cp:lastPrinted>2017-12-05T23:09:37Z</cp:lastPrinted>
  <dcterms:created xsi:type="dcterms:W3CDTF">2016-11-24T02:37:02Z</dcterms:created>
  <dcterms:modified xsi:type="dcterms:W3CDTF">2018-06-08T02:17:21Z</dcterms:modified>
</cp:coreProperties>
</file>